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67"/>
  </p:notesMasterIdLst>
  <p:sldIdLst>
    <p:sldId id="256" r:id="rId2"/>
    <p:sldId id="459" r:id="rId3"/>
    <p:sldId id="461" r:id="rId4"/>
    <p:sldId id="462" r:id="rId5"/>
    <p:sldId id="463" r:id="rId6"/>
    <p:sldId id="464" r:id="rId7"/>
    <p:sldId id="465" r:id="rId8"/>
    <p:sldId id="466" r:id="rId9"/>
    <p:sldId id="467" r:id="rId10"/>
    <p:sldId id="468" r:id="rId11"/>
    <p:sldId id="470" r:id="rId12"/>
    <p:sldId id="471" r:id="rId13"/>
    <p:sldId id="472" r:id="rId14"/>
    <p:sldId id="474" r:id="rId15"/>
    <p:sldId id="476" r:id="rId16"/>
    <p:sldId id="475" r:id="rId17"/>
    <p:sldId id="477" r:id="rId18"/>
    <p:sldId id="478" r:id="rId19"/>
    <p:sldId id="479" r:id="rId20"/>
    <p:sldId id="480" r:id="rId21"/>
    <p:sldId id="481" r:id="rId22"/>
    <p:sldId id="482" r:id="rId23"/>
    <p:sldId id="483" r:id="rId24"/>
    <p:sldId id="484" r:id="rId25"/>
    <p:sldId id="485" r:id="rId26"/>
    <p:sldId id="486" r:id="rId27"/>
    <p:sldId id="487" r:id="rId28"/>
    <p:sldId id="488" r:id="rId29"/>
    <p:sldId id="489" r:id="rId30"/>
    <p:sldId id="490" r:id="rId31"/>
    <p:sldId id="491" r:id="rId32"/>
    <p:sldId id="492" r:id="rId33"/>
    <p:sldId id="494" r:id="rId34"/>
    <p:sldId id="495" r:id="rId35"/>
    <p:sldId id="496" r:id="rId36"/>
    <p:sldId id="497" r:id="rId37"/>
    <p:sldId id="498" r:id="rId38"/>
    <p:sldId id="499" r:id="rId39"/>
    <p:sldId id="500" r:id="rId40"/>
    <p:sldId id="501" r:id="rId41"/>
    <p:sldId id="502" r:id="rId42"/>
    <p:sldId id="503" r:id="rId43"/>
    <p:sldId id="504" r:id="rId44"/>
    <p:sldId id="505" r:id="rId45"/>
    <p:sldId id="506" r:id="rId46"/>
    <p:sldId id="507" r:id="rId47"/>
    <p:sldId id="510" r:id="rId48"/>
    <p:sldId id="509" r:id="rId49"/>
    <p:sldId id="508" r:id="rId50"/>
    <p:sldId id="511" r:id="rId51"/>
    <p:sldId id="512" r:id="rId52"/>
    <p:sldId id="513" r:id="rId53"/>
    <p:sldId id="514" r:id="rId54"/>
    <p:sldId id="515" r:id="rId55"/>
    <p:sldId id="516" r:id="rId56"/>
    <p:sldId id="517" r:id="rId57"/>
    <p:sldId id="518" r:id="rId58"/>
    <p:sldId id="519" r:id="rId59"/>
    <p:sldId id="520" r:id="rId60"/>
    <p:sldId id="521" r:id="rId61"/>
    <p:sldId id="522" r:id="rId62"/>
    <p:sldId id="524" r:id="rId63"/>
    <p:sldId id="547" r:id="rId64"/>
    <p:sldId id="558" r:id="rId65"/>
    <p:sldId id="557" r:id="rId66"/>
  </p:sldIdLst>
  <p:sldSz cx="9144000" cy="6858000" type="screen4x3"/>
  <p:notesSz cx="6858000" cy="9144000"/>
  <p:defaultTextStyle>
    <a:defPPr>
      <a:defRPr lang="fa-IR"/>
    </a:defPPr>
    <a:lvl1pPr algn="r" rtl="1" fontAlgn="base">
      <a:spcBef>
        <a:spcPct val="0"/>
      </a:spcBef>
      <a:spcAft>
        <a:spcPct val="0"/>
      </a:spcAft>
      <a:defRPr kern="1200">
        <a:solidFill>
          <a:schemeClr val="tx1"/>
        </a:solidFill>
        <a:latin typeface="Calibri" pitchFamily="34" charset="0"/>
        <a:ea typeface="+mn-ea"/>
        <a:cs typeface="Arial" pitchFamily="34" charset="0"/>
      </a:defRPr>
    </a:lvl1pPr>
    <a:lvl2pPr marL="457200" algn="r" rtl="1" fontAlgn="base">
      <a:spcBef>
        <a:spcPct val="0"/>
      </a:spcBef>
      <a:spcAft>
        <a:spcPct val="0"/>
      </a:spcAft>
      <a:defRPr kern="1200">
        <a:solidFill>
          <a:schemeClr val="tx1"/>
        </a:solidFill>
        <a:latin typeface="Calibri" pitchFamily="34" charset="0"/>
        <a:ea typeface="+mn-ea"/>
        <a:cs typeface="Arial" pitchFamily="34" charset="0"/>
      </a:defRPr>
    </a:lvl2pPr>
    <a:lvl3pPr marL="914400" algn="r" rtl="1" fontAlgn="base">
      <a:spcBef>
        <a:spcPct val="0"/>
      </a:spcBef>
      <a:spcAft>
        <a:spcPct val="0"/>
      </a:spcAft>
      <a:defRPr kern="1200">
        <a:solidFill>
          <a:schemeClr val="tx1"/>
        </a:solidFill>
        <a:latin typeface="Calibri" pitchFamily="34" charset="0"/>
        <a:ea typeface="+mn-ea"/>
        <a:cs typeface="Arial" pitchFamily="34" charset="0"/>
      </a:defRPr>
    </a:lvl3pPr>
    <a:lvl4pPr marL="1371600" algn="r" rtl="1" fontAlgn="base">
      <a:spcBef>
        <a:spcPct val="0"/>
      </a:spcBef>
      <a:spcAft>
        <a:spcPct val="0"/>
      </a:spcAft>
      <a:defRPr kern="1200">
        <a:solidFill>
          <a:schemeClr val="tx1"/>
        </a:solidFill>
        <a:latin typeface="Calibri" pitchFamily="34" charset="0"/>
        <a:ea typeface="+mn-ea"/>
        <a:cs typeface="Arial" pitchFamily="34" charset="0"/>
      </a:defRPr>
    </a:lvl4pPr>
    <a:lvl5pPr marL="1828800" algn="r" rtl="1" fontAlgn="base">
      <a:spcBef>
        <a:spcPct val="0"/>
      </a:spcBef>
      <a:spcAft>
        <a:spcPct val="0"/>
      </a:spcAft>
      <a:defRPr kern="1200">
        <a:solidFill>
          <a:schemeClr val="tx1"/>
        </a:solidFill>
        <a:latin typeface="Calibri" pitchFamily="34" charset="0"/>
        <a:ea typeface="+mn-ea"/>
        <a:cs typeface="Arial" pitchFamily="34" charset="0"/>
      </a:defRPr>
    </a:lvl5pPr>
    <a:lvl6pPr marL="2286000" algn="r" defTabSz="914400" rtl="1" eaLnBrk="1" latinLnBrk="0" hangingPunct="1">
      <a:defRPr kern="1200">
        <a:solidFill>
          <a:schemeClr val="tx1"/>
        </a:solidFill>
        <a:latin typeface="Calibri" pitchFamily="34" charset="0"/>
        <a:ea typeface="+mn-ea"/>
        <a:cs typeface="Arial" pitchFamily="34" charset="0"/>
      </a:defRPr>
    </a:lvl6pPr>
    <a:lvl7pPr marL="2743200" algn="r" defTabSz="914400" rtl="1" eaLnBrk="1" latinLnBrk="0" hangingPunct="1">
      <a:defRPr kern="1200">
        <a:solidFill>
          <a:schemeClr val="tx1"/>
        </a:solidFill>
        <a:latin typeface="Calibri" pitchFamily="34" charset="0"/>
        <a:ea typeface="+mn-ea"/>
        <a:cs typeface="Arial" pitchFamily="34" charset="0"/>
      </a:defRPr>
    </a:lvl7pPr>
    <a:lvl8pPr marL="3200400" algn="r" defTabSz="914400" rtl="1" eaLnBrk="1" latinLnBrk="0" hangingPunct="1">
      <a:defRPr kern="1200">
        <a:solidFill>
          <a:schemeClr val="tx1"/>
        </a:solidFill>
        <a:latin typeface="Calibri" pitchFamily="34" charset="0"/>
        <a:ea typeface="+mn-ea"/>
        <a:cs typeface="Arial" pitchFamily="34" charset="0"/>
      </a:defRPr>
    </a:lvl8pPr>
    <a:lvl9pPr marL="3657600" algn="r" defTabSz="914400" rtl="1"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a:srgbClr val="F35F0D"/>
    <a:srgbClr val="99CC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3330C-F3F3-41E6-A898-A3F9A6C995DE}" type="datetimeFigureOut">
              <a:rPr lang="en-US" smtClean="0"/>
              <a:t>3/7/2017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CC3AD5-AE79-4097-BFE8-A1FA03AA0F60}" type="slidenum">
              <a:rPr lang="en-US" smtClean="0"/>
              <a:t>‹#›</a:t>
            </a:fld>
            <a:endParaRPr lang="en-US"/>
          </a:p>
        </p:txBody>
      </p:sp>
    </p:spTree>
    <p:extLst>
      <p:ext uri="{BB962C8B-B14F-4D97-AF65-F5344CB8AC3E}">
        <p14:creationId xmlns:p14="http://schemas.microsoft.com/office/powerpoint/2010/main" val="3568559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pPr>
              <a:defRPr/>
            </a:pPr>
            <a:fld id="{DAF11938-299F-459A-B80E-7981D952842F}" type="datetimeFigureOut">
              <a:rPr lang="fa-IR"/>
              <a:pPr>
                <a:defRPr/>
              </a:pPr>
              <a:t>1438/06/09</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D546B249-9456-4414-B997-691F990AB891}" type="slidenum">
              <a:rPr lang="fa-IR"/>
              <a:pPr>
                <a:defRPr/>
              </a:pPr>
              <a:t>‹#›</a:t>
            </a:fld>
            <a:endParaRPr lang="fa-IR"/>
          </a:p>
        </p:txBody>
      </p:sp>
    </p:spTree>
    <p:extLst>
      <p:ext uri="{BB962C8B-B14F-4D97-AF65-F5344CB8AC3E}">
        <p14:creationId xmlns:p14="http://schemas.microsoft.com/office/powerpoint/2010/main" val="1612934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55437A06-FC4B-47BA-AB43-AF02E7F30DB6}" type="datetimeFigureOut">
              <a:rPr lang="fa-IR"/>
              <a:pPr>
                <a:defRPr/>
              </a:pPr>
              <a:t>1438/06/09</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51DA899F-C6E7-43C0-AB28-4A1A987924E0}" type="slidenum">
              <a:rPr lang="fa-IR"/>
              <a:pPr>
                <a:defRPr/>
              </a:pPr>
              <a:t>‹#›</a:t>
            </a:fld>
            <a:endParaRPr lang="fa-IR"/>
          </a:p>
        </p:txBody>
      </p:sp>
    </p:spTree>
    <p:extLst>
      <p:ext uri="{BB962C8B-B14F-4D97-AF65-F5344CB8AC3E}">
        <p14:creationId xmlns:p14="http://schemas.microsoft.com/office/powerpoint/2010/main" val="1588280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ECCB93AE-1640-428B-B8AC-1A1A44A33956}" type="datetimeFigureOut">
              <a:rPr lang="fa-IR"/>
              <a:pPr>
                <a:defRPr/>
              </a:pPr>
              <a:t>1438/06/09</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6DD55E34-C30D-4A2E-929B-B9E68C6B455A}" type="slidenum">
              <a:rPr lang="fa-IR"/>
              <a:pPr>
                <a:defRPr/>
              </a:pPr>
              <a:t>‹#›</a:t>
            </a:fld>
            <a:endParaRPr lang="fa-IR"/>
          </a:p>
        </p:txBody>
      </p:sp>
    </p:spTree>
    <p:extLst>
      <p:ext uri="{BB962C8B-B14F-4D97-AF65-F5344CB8AC3E}">
        <p14:creationId xmlns:p14="http://schemas.microsoft.com/office/powerpoint/2010/main" val="25973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19033C68-8A1A-48BB-A195-FDCB4F866512}" type="datetimeFigureOut">
              <a:rPr lang="fa-IR"/>
              <a:pPr>
                <a:defRPr/>
              </a:pPr>
              <a:t>1438/06/09</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21B84D38-1675-4E2F-887F-6D9CC0FA8983}" type="slidenum">
              <a:rPr lang="fa-IR"/>
              <a:pPr>
                <a:defRPr/>
              </a:pPr>
              <a:t>‹#›</a:t>
            </a:fld>
            <a:endParaRPr lang="fa-IR"/>
          </a:p>
        </p:txBody>
      </p:sp>
    </p:spTree>
    <p:extLst>
      <p:ext uri="{BB962C8B-B14F-4D97-AF65-F5344CB8AC3E}">
        <p14:creationId xmlns:p14="http://schemas.microsoft.com/office/powerpoint/2010/main" val="445039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EB88757-AB5A-4D80-98F8-1FFF7B2787EA}" type="datetimeFigureOut">
              <a:rPr lang="fa-IR"/>
              <a:pPr>
                <a:defRPr/>
              </a:pPr>
              <a:t>1438/06/09</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5E3DEF60-FDF8-42F4-BAE3-A77967F35ECA}" type="slidenum">
              <a:rPr lang="fa-IR"/>
              <a:pPr>
                <a:defRPr/>
              </a:pPr>
              <a:t>‹#›</a:t>
            </a:fld>
            <a:endParaRPr lang="fa-IR"/>
          </a:p>
        </p:txBody>
      </p:sp>
    </p:spTree>
    <p:extLst>
      <p:ext uri="{BB962C8B-B14F-4D97-AF65-F5344CB8AC3E}">
        <p14:creationId xmlns:p14="http://schemas.microsoft.com/office/powerpoint/2010/main" val="1602629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3"/>
          <p:cNvSpPr>
            <a:spLocks noGrp="1"/>
          </p:cNvSpPr>
          <p:nvPr>
            <p:ph type="dt" sz="half" idx="10"/>
          </p:nvPr>
        </p:nvSpPr>
        <p:spPr/>
        <p:txBody>
          <a:bodyPr/>
          <a:lstStyle>
            <a:lvl1pPr>
              <a:defRPr/>
            </a:lvl1pPr>
          </a:lstStyle>
          <a:p>
            <a:pPr>
              <a:defRPr/>
            </a:pPr>
            <a:fld id="{CC1A0C37-B79A-4BB4-8F58-1AA7AE822A11}" type="datetimeFigureOut">
              <a:rPr lang="fa-IR"/>
              <a:pPr>
                <a:defRPr/>
              </a:pPr>
              <a:t>1438/06/09</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pPr>
              <a:defRPr/>
            </a:pPr>
            <a:fld id="{4E3DE81B-F49C-4D4A-AD73-4A5D34370FAE}" type="slidenum">
              <a:rPr lang="fa-IR"/>
              <a:pPr>
                <a:defRPr/>
              </a:pPr>
              <a:t>‹#›</a:t>
            </a:fld>
            <a:endParaRPr lang="fa-IR"/>
          </a:p>
        </p:txBody>
      </p:sp>
    </p:spTree>
    <p:extLst>
      <p:ext uri="{BB962C8B-B14F-4D97-AF65-F5344CB8AC3E}">
        <p14:creationId xmlns:p14="http://schemas.microsoft.com/office/powerpoint/2010/main" val="56480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3"/>
          <p:cNvSpPr>
            <a:spLocks noGrp="1"/>
          </p:cNvSpPr>
          <p:nvPr>
            <p:ph type="dt" sz="half" idx="10"/>
          </p:nvPr>
        </p:nvSpPr>
        <p:spPr/>
        <p:txBody>
          <a:bodyPr/>
          <a:lstStyle>
            <a:lvl1pPr>
              <a:defRPr/>
            </a:lvl1pPr>
          </a:lstStyle>
          <a:p>
            <a:pPr>
              <a:defRPr/>
            </a:pPr>
            <a:fld id="{7AFE958A-C3DC-4584-B7F5-DBB06CD3D3F9}" type="datetimeFigureOut">
              <a:rPr lang="fa-IR"/>
              <a:pPr>
                <a:defRPr/>
              </a:pPr>
              <a:t>1438/06/09</a:t>
            </a:fld>
            <a:endParaRPr lang="fa-IR"/>
          </a:p>
        </p:txBody>
      </p:sp>
      <p:sp>
        <p:nvSpPr>
          <p:cNvPr id="8" name="Footer Placeholder 4"/>
          <p:cNvSpPr>
            <a:spLocks noGrp="1"/>
          </p:cNvSpPr>
          <p:nvPr>
            <p:ph type="ftr" sz="quarter" idx="11"/>
          </p:nvPr>
        </p:nvSpPr>
        <p:spPr/>
        <p:txBody>
          <a:bodyPr/>
          <a:lstStyle>
            <a:lvl1pPr>
              <a:defRPr/>
            </a:lvl1pPr>
          </a:lstStyle>
          <a:p>
            <a:pPr>
              <a:defRPr/>
            </a:pPr>
            <a:endParaRPr lang="fa-IR"/>
          </a:p>
        </p:txBody>
      </p:sp>
      <p:sp>
        <p:nvSpPr>
          <p:cNvPr id="9" name="Slide Number Placeholder 5"/>
          <p:cNvSpPr>
            <a:spLocks noGrp="1"/>
          </p:cNvSpPr>
          <p:nvPr>
            <p:ph type="sldNum" sz="quarter" idx="12"/>
          </p:nvPr>
        </p:nvSpPr>
        <p:spPr/>
        <p:txBody>
          <a:bodyPr/>
          <a:lstStyle>
            <a:lvl1pPr>
              <a:defRPr/>
            </a:lvl1pPr>
          </a:lstStyle>
          <a:p>
            <a:pPr>
              <a:defRPr/>
            </a:pPr>
            <a:fld id="{9A9FA651-E345-4372-AC78-43E8BF3FB13E}" type="slidenum">
              <a:rPr lang="fa-IR"/>
              <a:pPr>
                <a:defRPr/>
              </a:pPr>
              <a:t>‹#›</a:t>
            </a:fld>
            <a:endParaRPr lang="fa-IR"/>
          </a:p>
        </p:txBody>
      </p:sp>
    </p:spTree>
    <p:extLst>
      <p:ext uri="{BB962C8B-B14F-4D97-AF65-F5344CB8AC3E}">
        <p14:creationId xmlns:p14="http://schemas.microsoft.com/office/powerpoint/2010/main" val="123149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3"/>
          <p:cNvSpPr>
            <a:spLocks noGrp="1"/>
          </p:cNvSpPr>
          <p:nvPr>
            <p:ph type="dt" sz="half" idx="10"/>
          </p:nvPr>
        </p:nvSpPr>
        <p:spPr/>
        <p:txBody>
          <a:bodyPr/>
          <a:lstStyle>
            <a:lvl1pPr>
              <a:defRPr/>
            </a:lvl1pPr>
          </a:lstStyle>
          <a:p>
            <a:pPr>
              <a:defRPr/>
            </a:pPr>
            <a:fld id="{A906B1EA-AE4D-4872-9E2B-9768D66C6439}" type="datetimeFigureOut">
              <a:rPr lang="fa-IR"/>
              <a:pPr>
                <a:defRPr/>
              </a:pPr>
              <a:t>1438/06/09</a:t>
            </a:fld>
            <a:endParaRPr lang="fa-IR"/>
          </a:p>
        </p:txBody>
      </p:sp>
      <p:sp>
        <p:nvSpPr>
          <p:cNvPr id="4" name="Footer Placeholder 4"/>
          <p:cNvSpPr>
            <a:spLocks noGrp="1"/>
          </p:cNvSpPr>
          <p:nvPr>
            <p:ph type="ftr" sz="quarter" idx="11"/>
          </p:nvPr>
        </p:nvSpPr>
        <p:spPr/>
        <p:txBody>
          <a:bodyPr/>
          <a:lstStyle>
            <a:lvl1pPr>
              <a:defRPr/>
            </a:lvl1pPr>
          </a:lstStyle>
          <a:p>
            <a:pPr>
              <a:defRPr/>
            </a:pPr>
            <a:endParaRPr lang="fa-IR"/>
          </a:p>
        </p:txBody>
      </p:sp>
      <p:sp>
        <p:nvSpPr>
          <p:cNvPr id="5" name="Slide Number Placeholder 5"/>
          <p:cNvSpPr>
            <a:spLocks noGrp="1"/>
          </p:cNvSpPr>
          <p:nvPr>
            <p:ph type="sldNum" sz="quarter" idx="12"/>
          </p:nvPr>
        </p:nvSpPr>
        <p:spPr/>
        <p:txBody>
          <a:bodyPr/>
          <a:lstStyle>
            <a:lvl1pPr>
              <a:defRPr/>
            </a:lvl1pPr>
          </a:lstStyle>
          <a:p>
            <a:pPr>
              <a:defRPr/>
            </a:pPr>
            <a:fld id="{D4ECFD26-7AE2-4EA8-89D4-DF354864EDA9}" type="slidenum">
              <a:rPr lang="fa-IR"/>
              <a:pPr>
                <a:defRPr/>
              </a:pPr>
              <a:t>‹#›</a:t>
            </a:fld>
            <a:endParaRPr lang="fa-IR"/>
          </a:p>
        </p:txBody>
      </p:sp>
    </p:spTree>
    <p:extLst>
      <p:ext uri="{BB962C8B-B14F-4D97-AF65-F5344CB8AC3E}">
        <p14:creationId xmlns:p14="http://schemas.microsoft.com/office/powerpoint/2010/main" val="3846956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BA0FEDF-A1EA-4AFE-89C0-FEA033722BA6}" type="datetimeFigureOut">
              <a:rPr lang="fa-IR"/>
              <a:pPr>
                <a:defRPr/>
              </a:pPr>
              <a:t>1438/06/09</a:t>
            </a:fld>
            <a:endParaRPr lang="fa-IR"/>
          </a:p>
        </p:txBody>
      </p:sp>
      <p:sp>
        <p:nvSpPr>
          <p:cNvPr id="3" name="Footer Placeholder 4"/>
          <p:cNvSpPr>
            <a:spLocks noGrp="1"/>
          </p:cNvSpPr>
          <p:nvPr>
            <p:ph type="ftr" sz="quarter" idx="11"/>
          </p:nvPr>
        </p:nvSpPr>
        <p:spPr/>
        <p:txBody>
          <a:bodyPr/>
          <a:lstStyle>
            <a:lvl1pPr>
              <a:defRPr/>
            </a:lvl1pPr>
          </a:lstStyle>
          <a:p>
            <a:pPr>
              <a:defRPr/>
            </a:pPr>
            <a:endParaRPr lang="fa-IR"/>
          </a:p>
        </p:txBody>
      </p:sp>
      <p:sp>
        <p:nvSpPr>
          <p:cNvPr id="4" name="Slide Number Placeholder 5"/>
          <p:cNvSpPr>
            <a:spLocks noGrp="1"/>
          </p:cNvSpPr>
          <p:nvPr>
            <p:ph type="sldNum" sz="quarter" idx="12"/>
          </p:nvPr>
        </p:nvSpPr>
        <p:spPr/>
        <p:txBody>
          <a:bodyPr/>
          <a:lstStyle>
            <a:lvl1pPr>
              <a:defRPr/>
            </a:lvl1pPr>
          </a:lstStyle>
          <a:p>
            <a:pPr>
              <a:defRPr/>
            </a:pPr>
            <a:fld id="{64EF625D-4456-4950-88E1-CE78E97638BB}" type="slidenum">
              <a:rPr lang="fa-IR"/>
              <a:pPr>
                <a:defRPr/>
              </a:pPr>
              <a:t>‹#›</a:t>
            </a:fld>
            <a:endParaRPr lang="fa-IR"/>
          </a:p>
        </p:txBody>
      </p:sp>
    </p:spTree>
    <p:extLst>
      <p:ext uri="{BB962C8B-B14F-4D97-AF65-F5344CB8AC3E}">
        <p14:creationId xmlns:p14="http://schemas.microsoft.com/office/powerpoint/2010/main" val="1979183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69186C-2F2F-45BC-97E9-837D457CEC26}" type="datetimeFigureOut">
              <a:rPr lang="fa-IR"/>
              <a:pPr>
                <a:defRPr/>
              </a:pPr>
              <a:t>1438/06/09</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pPr>
              <a:defRPr/>
            </a:pPr>
            <a:fld id="{A6EFAB2F-3B13-441B-91A0-C168C9AD45A2}" type="slidenum">
              <a:rPr lang="fa-IR"/>
              <a:pPr>
                <a:defRPr/>
              </a:pPr>
              <a:t>‹#›</a:t>
            </a:fld>
            <a:endParaRPr lang="fa-IR"/>
          </a:p>
        </p:txBody>
      </p:sp>
    </p:spTree>
    <p:extLst>
      <p:ext uri="{BB962C8B-B14F-4D97-AF65-F5344CB8AC3E}">
        <p14:creationId xmlns:p14="http://schemas.microsoft.com/office/powerpoint/2010/main" val="746776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9A31E9A-240A-4B95-A751-F71F7159839A}" type="datetimeFigureOut">
              <a:rPr lang="fa-IR"/>
              <a:pPr>
                <a:defRPr/>
              </a:pPr>
              <a:t>1438/06/09</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pPr>
              <a:defRPr/>
            </a:pPr>
            <a:fld id="{41535A48-E873-4BA7-953E-436B32014023}" type="slidenum">
              <a:rPr lang="fa-IR"/>
              <a:pPr>
                <a:defRPr/>
              </a:pPr>
              <a:t>‹#›</a:t>
            </a:fld>
            <a:endParaRPr lang="fa-IR"/>
          </a:p>
        </p:txBody>
      </p:sp>
    </p:spTree>
    <p:extLst>
      <p:ext uri="{BB962C8B-B14F-4D97-AF65-F5344CB8AC3E}">
        <p14:creationId xmlns:p14="http://schemas.microsoft.com/office/powerpoint/2010/main" val="757111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419DC46-245F-443F-A1F5-209438206BF4}" type="datetimeFigureOut">
              <a:rPr lang="fa-IR"/>
              <a:pPr>
                <a:defRPr/>
              </a:pPr>
              <a:t>1438/06/09</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7ACE574-8059-48F8-9EC3-D0A0F40C87B8}" type="slidenum">
              <a:rPr lang="fa-IR"/>
              <a:pPr>
                <a:defRPr/>
              </a:pPr>
              <a:t>‹#›</a:t>
            </a:fld>
            <a:endParaRPr lang="fa-I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slides/_rels/slide49.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handimove.com/en/products/mobile-hoists-with-tilting-spreader-bar-2610-victor" TargetMode="External"/><Relationship Id="rId2" Type="http://schemas.openxmlformats.org/officeDocument/2006/relationships/hyperlink" Target="http://www.acshealthcare.co.uk/content/invacare-robin-ceiling-track-hoists" TargetMode="External"/><Relationship Id="rId1" Type="http://schemas.openxmlformats.org/officeDocument/2006/relationships/slideLayout" Target="../slideLayouts/slideLayout2.xml"/><Relationship Id="rId5" Type="http://schemas.openxmlformats.org/officeDocument/2006/relationships/hyperlink" Target="https://www.gov.uk/government/uploads/system/uploads/attachment_data/file/3695/inclusive-mobility.pdf" TargetMode="External"/><Relationship Id="rId4" Type="http://schemas.openxmlformats.org/officeDocument/2006/relationships/hyperlink" Target="http://versauk.blogspot.com/2012/07/raven-side-retail-park-in-chesterfield.htm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1">
            <a:normAutofit/>
          </a:bodyPr>
          <a:lstStyle/>
          <a:p>
            <a:pPr eaLnBrk="1" fontAlgn="auto" hangingPunct="1">
              <a:spcAft>
                <a:spcPts val="0"/>
              </a:spcAft>
              <a:defRPr/>
            </a:pPr>
            <a:r>
              <a:rPr lang="fa-IR" sz="4000" b="1" dirty="0" smtClean="0">
                <a:cs typeface="B Jadid" pitchFamily="2" charset="-78"/>
              </a:rPr>
              <a:t>ارائه ی راهکارهای طراحی </a:t>
            </a:r>
            <a:r>
              <a:rPr lang="fa-IR" sz="4000" b="1" dirty="0" smtClean="0">
                <a:cs typeface="B Jadid" pitchFamily="2" charset="-78"/>
              </a:rPr>
              <a:t>بناها </a:t>
            </a:r>
            <a:r>
              <a:rPr lang="fa-IR" sz="4000" b="1" dirty="0" smtClean="0">
                <a:cs typeface="B Jadid" pitchFamily="2" charset="-78"/>
              </a:rPr>
              <a:t>برای افراد توانخواه</a:t>
            </a:r>
            <a:endParaRPr lang="fa-IR" sz="4000" dirty="0">
              <a:cs typeface="B Jadid" pitchFamily="2" charset="-78"/>
            </a:endParaRPr>
          </a:p>
        </p:txBody>
      </p:sp>
      <p:sp>
        <p:nvSpPr>
          <p:cNvPr id="3" name="Subtitle 2"/>
          <p:cNvSpPr>
            <a:spLocks noGrp="1"/>
          </p:cNvSpPr>
          <p:nvPr>
            <p:ph type="subTitle" idx="1"/>
          </p:nvPr>
        </p:nvSpPr>
        <p:spPr>
          <a:xfrm>
            <a:off x="685800" y="5516563"/>
            <a:ext cx="7702550" cy="1341437"/>
          </a:xfrm>
        </p:spPr>
        <p:txBody>
          <a:bodyPr rtlCol="1">
            <a:normAutofit/>
          </a:bodyPr>
          <a:lstStyle/>
          <a:p>
            <a:pPr algn="r" eaLnBrk="1" fontAlgn="auto" hangingPunct="1">
              <a:spcAft>
                <a:spcPts val="0"/>
              </a:spcAft>
              <a:defRPr/>
            </a:pPr>
            <a:r>
              <a:rPr lang="ar-SA" sz="1600" b="1" dirty="0" smtClean="0">
                <a:solidFill>
                  <a:schemeClr val="tx1"/>
                </a:solidFill>
                <a:cs typeface="B Mitra" pitchFamily="2" charset="-78"/>
              </a:rPr>
              <a:t>دکتر مریم قاسمی سیچانی</a:t>
            </a:r>
            <a:r>
              <a:rPr lang="fa-IR" sz="1600" b="1" dirty="0" smtClean="0">
                <a:solidFill>
                  <a:schemeClr val="tx1"/>
                </a:solidFill>
                <a:cs typeface="B Mitra" pitchFamily="2" charset="-78"/>
              </a:rPr>
              <a:t>( استادیار معماری، دانشگاه آزاد اسلامی واحد اصفهان(خوراسگان)</a:t>
            </a:r>
            <a:endParaRPr lang="ar-SA" sz="1600" b="1" dirty="0" smtClean="0">
              <a:solidFill>
                <a:schemeClr val="tx1"/>
              </a:solidFill>
              <a:cs typeface="B Mitra" pitchFamily="2" charset="-78"/>
            </a:endParaRPr>
          </a:p>
          <a:p>
            <a:pPr algn="r" eaLnBrk="1" fontAlgn="auto" hangingPunct="1">
              <a:spcAft>
                <a:spcPts val="0"/>
              </a:spcAft>
              <a:defRPr/>
            </a:pPr>
            <a:endParaRPr lang="ar-SA" sz="1600" b="1" dirty="0" smtClean="0">
              <a:solidFill>
                <a:schemeClr val="tx1"/>
              </a:solidFill>
              <a:cs typeface="B Mitra" pitchFamily="2" charset="-78"/>
            </a:endParaRPr>
          </a:p>
        </p:txBody>
      </p:sp>
      <p:cxnSp>
        <p:nvCxnSpPr>
          <p:cNvPr id="5" name="Straight Connector 4"/>
          <p:cNvCxnSpPr/>
          <p:nvPr/>
        </p:nvCxnSpPr>
        <p:spPr>
          <a:xfrm flipH="1">
            <a:off x="250825" y="5516563"/>
            <a:ext cx="8856663" cy="0"/>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pic>
        <p:nvPicPr>
          <p:cNvPr id="2053"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01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txBox="1">
            <a:spLocks/>
          </p:cNvSpPr>
          <p:nvPr/>
        </p:nvSpPr>
        <p:spPr bwMode="auto">
          <a:xfrm>
            <a:off x="1403648" y="579438"/>
            <a:ext cx="73453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a-IR" sz="3600" b="1" dirty="0" smtClean="0">
                <a:solidFill>
                  <a:schemeClr val="accent3">
                    <a:lumMod val="75000"/>
                  </a:schemeClr>
                </a:solidFill>
                <a:cs typeface="B Homa" pitchFamily="2" charset="-78"/>
              </a:rPr>
              <a:t>درهای خارجی</a:t>
            </a:r>
            <a:endParaRPr lang="fa-IR" sz="3600" b="1" dirty="0">
              <a:solidFill>
                <a:schemeClr val="accent3">
                  <a:lumMod val="75000"/>
                </a:schemeClr>
              </a:solidFill>
              <a:cs typeface="B Homa" pitchFamily="2" charset="-78"/>
            </a:endParaRPr>
          </a:p>
        </p:txBody>
      </p:sp>
      <p:sp>
        <p:nvSpPr>
          <p:cNvPr id="6" name="TextBox 5"/>
          <p:cNvSpPr txBox="1"/>
          <p:nvPr/>
        </p:nvSpPr>
        <p:spPr>
          <a:xfrm>
            <a:off x="467544" y="1722438"/>
            <a:ext cx="7992888" cy="3693319"/>
          </a:xfrm>
          <a:prstGeom prst="rect">
            <a:avLst/>
          </a:prstGeom>
          <a:noFill/>
        </p:spPr>
        <p:txBody>
          <a:bodyPr wrap="square" rtlCol="0">
            <a:spAutoFit/>
          </a:bodyPr>
          <a:lstStyle/>
          <a:p>
            <a:pPr marL="285750" indent="-285750" algn="just">
              <a:buFont typeface="Arial" panose="020B0604020202020204" pitchFamily="34" charset="0"/>
              <a:buChar char="•"/>
            </a:pPr>
            <a:r>
              <a:rPr lang="fa-IR" dirty="0">
                <a:cs typeface="B Homa" panose="00000400000000000000" pitchFamily="2" charset="-78"/>
              </a:rPr>
              <a:t>درهای ورودی اتوماتیک به حالت کشویی، آکاردئونی یا جمع‌شو توصیه </a:t>
            </a:r>
            <a:r>
              <a:rPr lang="fa-IR" dirty="0" smtClean="0">
                <a:cs typeface="B Homa" panose="00000400000000000000" pitchFamily="2" charset="-78"/>
              </a:rPr>
              <a:t>می‌شود</a:t>
            </a:r>
            <a:r>
              <a:rPr lang="en-US" dirty="0" smtClean="0">
                <a:cs typeface="B Homa" panose="00000400000000000000" pitchFamily="2" charset="-78"/>
              </a:rPr>
              <a:t>.</a:t>
            </a:r>
          </a:p>
          <a:p>
            <a:pPr algn="just"/>
            <a:endParaRPr lang="en-US" dirty="0">
              <a:cs typeface="B Homa" panose="00000400000000000000" pitchFamily="2" charset="-78"/>
            </a:endParaRPr>
          </a:p>
          <a:p>
            <a:pPr marL="285750" lvl="0" indent="-285750" algn="just">
              <a:buFont typeface="Arial" panose="020B0604020202020204" pitchFamily="34" charset="0"/>
              <a:buChar char="•"/>
            </a:pPr>
            <a:r>
              <a:rPr lang="fa-IR" dirty="0">
                <a:cs typeface="B Homa" panose="00000400000000000000" pitchFamily="2" charset="-78"/>
              </a:rPr>
              <a:t>این درب‌‌ها باید‌ دارای دریچه‌ی دید </a:t>
            </a:r>
            <a:r>
              <a:rPr lang="fa-IR" dirty="0" smtClean="0">
                <a:cs typeface="B Homa" panose="00000400000000000000" pitchFamily="2" charset="-78"/>
              </a:rPr>
              <a:t>باشند</a:t>
            </a:r>
            <a:r>
              <a:rPr lang="en-US" dirty="0" smtClean="0">
                <a:cs typeface="B Homa" panose="00000400000000000000" pitchFamily="2" charset="-78"/>
              </a:rPr>
              <a:t>. </a:t>
            </a:r>
            <a:r>
              <a:rPr lang="fa-IR" dirty="0" smtClean="0">
                <a:cs typeface="B Homa" panose="00000400000000000000" pitchFamily="2" charset="-78"/>
              </a:rPr>
              <a:t>دریچه‌های </a:t>
            </a:r>
            <a:r>
              <a:rPr lang="fa-IR" dirty="0">
                <a:cs typeface="B Homa" panose="00000400000000000000" pitchFamily="2" charset="-78"/>
              </a:rPr>
              <a:t>دید باید حداقل فضای دیدی 50 سانتیمتری فراهم کرده </a:t>
            </a:r>
            <a:r>
              <a:rPr lang="fa-IR" dirty="0" smtClean="0">
                <a:cs typeface="B Homa" panose="00000400000000000000" pitchFamily="2" charset="-78"/>
              </a:rPr>
              <a:t>و </a:t>
            </a:r>
            <a:r>
              <a:rPr lang="fa-IR" dirty="0">
                <a:cs typeface="B Homa" panose="00000400000000000000" pitchFamily="2" charset="-78"/>
              </a:rPr>
              <a:t>150 سانتیمتر از سطح زمین ارتفاع داشته باشند(تریتون و همکاران، 2000</a:t>
            </a:r>
            <a:r>
              <a:rPr lang="fa-IR" dirty="0" smtClean="0">
                <a:cs typeface="B Homa" panose="00000400000000000000" pitchFamily="2" charset="-78"/>
              </a:rPr>
              <a:t>).</a:t>
            </a:r>
            <a:endParaRPr lang="en-US" dirty="0" smtClean="0">
              <a:cs typeface="B Homa" panose="00000400000000000000" pitchFamily="2" charset="-78"/>
            </a:endParaRPr>
          </a:p>
          <a:p>
            <a:pPr lvl="0" algn="just"/>
            <a:endParaRPr lang="en-US" dirty="0">
              <a:cs typeface="B Homa" panose="00000400000000000000" pitchFamily="2" charset="-78"/>
            </a:endParaRPr>
          </a:p>
          <a:p>
            <a:pPr marL="285750" lvl="0" indent="-285750" algn="just">
              <a:buFont typeface="Arial" panose="020B0604020202020204" pitchFamily="34" charset="0"/>
              <a:buChar char="•"/>
            </a:pPr>
            <a:r>
              <a:rPr lang="fa-IR" dirty="0">
                <a:cs typeface="B Homa" panose="00000400000000000000" pitchFamily="2" charset="-78"/>
              </a:rPr>
              <a:t>درهای ورودی نباید از مواد دارای جلا و صیقل زیاد مانند فولاد ضدزنگ ساخته شده باشند</a:t>
            </a:r>
            <a:r>
              <a:rPr lang="fa-IR" dirty="0" smtClean="0">
                <a:cs typeface="B Homa" panose="00000400000000000000" pitchFamily="2" charset="-78"/>
              </a:rPr>
              <a:t>.</a:t>
            </a:r>
            <a:endParaRPr lang="en-US" dirty="0" smtClean="0">
              <a:cs typeface="B Homa" panose="00000400000000000000" pitchFamily="2" charset="-78"/>
            </a:endParaRPr>
          </a:p>
          <a:p>
            <a:pPr marL="285750" lvl="0" indent="-285750" algn="just">
              <a:buFont typeface="Arial" panose="020B0604020202020204" pitchFamily="34" charset="0"/>
              <a:buChar char="•"/>
            </a:pPr>
            <a:endParaRPr lang="en-US" dirty="0" smtClean="0">
              <a:cs typeface="B Homa" panose="00000400000000000000" pitchFamily="2" charset="-78"/>
            </a:endParaRPr>
          </a:p>
          <a:p>
            <a:pPr marL="285750" lvl="0" indent="-285750" algn="just">
              <a:buFont typeface="Arial" panose="020B0604020202020204" pitchFamily="34" charset="0"/>
              <a:buChar char="•"/>
            </a:pPr>
            <a:r>
              <a:rPr lang="fa-IR" dirty="0">
                <a:cs typeface="B Homa" panose="00000400000000000000" pitchFamily="2" charset="-78"/>
              </a:rPr>
              <a:t>درهای شیشه‌ای و پنل‌های جانبی همراه آنها نباید به عنوان درهای ورودی بی‌قاب و تماماً شیشه‌ای استفاده شوند، بلکه آنها باید از طریق خصوصیاتی نظیر علائم و نوشته‌هایی که در ارتفاع چشم نصب شده‌اند(یعنی 140 تا 160 سانتیمتر از سطح زمین)، از محیط پیرامون خود قابل تشخیص باشند. </a:t>
            </a:r>
            <a:endParaRPr lang="en-US" dirty="0" smtClean="0">
              <a:cs typeface="B Homa" panose="00000400000000000000" pitchFamily="2" charset="-78"/>
            </a:endParaRPr>
          </a:p>
          <a:p>
            <a:pPr lvl="0" algn="just"/>
            <a:endParaRPr lang="en-US" dirty="0" smtClean="0">
              <a:cs typeface="B Homa" panose="00000400000000000000" pitchFamily="2" charset="-78"/>
            </a:endParaRPr>
          </a:p>
          <a:p>
            <a:pPr algn="just"/>
            <a:endParaRPr lang="en-US" dirty="0">
              <a:cs typeface="B Homa" panose="00000400000000000000" pitchFamily="2" charset="-78"/>
            </a:endParaRPr>
          </a:p>
        </p:txBody>
      </p:sp>
    </p:spTree>
    <p:extLst>
      <p:ext uri="{BB962C8B-B14F-4D97-AF65-F5344CB8AC3E}">
        <p14:creationId xmlns:p14="http://schemas.microsoft.com/office/powerpoint/2010/main" val="702448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96975"/>
            <a:ext cx="8229600" cy="1143000"/>
          </a:xfrm>
          <a:solidFill>
            <a:schemeClr val="bg1">
              <a:lumMod val="85000"/>
            </a:schemeClr>
          </a:solidFill>
        </p:spPr>
        <p:txBody>
          <a:bodyPr rtlCol="1">
            <a:normAutofit/>
          </a:bodyPr>
          <a:lstStyle/>
          <a:p>
            <a:r>
              <a:rPr lang="fa-IR" sz="3600" b="1" dirty="0" smtClean="0">
                <a:solidFill>
                  <a:srgbClr val="F35F0D"/>
                </a:solidFill>
                <a:cs typeface="B Homa" panose="00000400000000000000" pitchFamily="2" charset="-78"/>
              </a:rPr>
              <a:t> </a:t>
            </a:r>
            <a:r>
              <a:rPr lang="fa-IR" sz="3600" b="1" dirty="0">
                <a:solidFill>
                  <a:srgbClr val="F35F0D"/>
                </a:solidFill>
                <a:cs typeface="B Homa" panose="00000400000000000000" pitchFamily="2" charset="-78"/>
              </a:rPr>
              <a:t>فضاهای داخلی </a:t>
            </a:r>
            <a:r>
              <a:rPr lang="fa-IR" sz="3600" b="1" dirty="0" smtClean="0">
                <a:solidFill>
                  <a:srgbClr val="F35F0D"/>
                </a:solidFill>
                <a:cs typeface="B Homa" panose="00000400000000000000" pitchFamily="2" charset="-78"/>
              </a:rPr>
              <a:t> </a:t>
            </a:r>
            <a:r>
              <a:rPr lang="fa-IR" sz="3600" b="1" dirty="0">
                <a:solidFill>
                  <a:srgbClr val="F35F0D"/>
                </a:solidFill>
                <a:cs typeface="B Homa" panose="00000400000000000000" pitchFamily="2" charset="-78"/>
              </a:rPr>
              <a:t>معلولین و الزامات آن</a:t>
            </a:r>
            <a:endParaRPr lang="en-US" sz="3600" b="1" dirty="0">
              <a:solidFill>
                <a:srgbClr val="F35F0D"/>
              </a:solidFill>
              <a:cs typeface="B Homa" panose="00000400000000000000" pitchFamily="2" charset="-78"/>
            </a:endParaRPr>
          </a:p>
        </p:txBody>
      </p:sp>
      <p:sp>
        <p:nvSpPr>
          <p:cNvPr id="3" name="TextBox 2"/>
          <p:cNvSpPr txBox="1"/>
          <p:nvPr/>
        </p:nvSpPr>
        <p:spPr>
          <a:xfrm>
            <a:off x="468313" y="2708920"/>
            <a:ext cx="8229600" cy="1200329"/>
          </a:xfrm>
          <a:prstGeom prst="rect">
            <a:avLst/>
          </a:prstGeom>
          <a:noFill/>
        </p:spPr>
        <p:txBody>
          <a:bodyPr wrap="square" rtlCol="0">
            <a:spAutoFit/>
          </a:bodyPr>
          <a:lstStyle/>
          <a:p>
            <a:pPr algn="just"/>
            <a:r>
              <a:rPr lang="fa-IR" dirty="0">
                <a:cs typeface="B Homa" panose="00000400000000000000" pitchFamily="2" charset="-78"/>
              </a:rPr>
              <a:t>به منظور استفاده‌ی مناسب افراد معلول از اماکن ورزشی، با توجه به انواع مختلف ناتوانی‌ها مانند حرکتی، ذهنی یا حواس پنجگانه، لازم است تدابیر مناسبی در طراحی و ساخت فضای داخلی این اماکن اتخاذ گردد. این تدابیر باید شامل تمامی فضاهای مورد استفاده از بدو ورود فرد ناتوان تا رسیدن به فضای ورزشی مربوطه باشد. </a:t>
            </a:r>
            <a:endParaRPr lang="en-US" dirty="0">
              <a:cs typeface="B Homa" panose="00000400000000000000" pitchFamily="2" charset="-78"/>
            </a:endParaRPr>
          </a:p>
        </p:txBody>
      </p:sp>
    </p:spTree>
    <p:extLst>
      <p:ext uri="{BB962C8B-B14F-4D97-AF65-F5344CB8AC3E}">
        <p14:creationId xmlns:p14="http://schemas.microsoft.com/office/powerpoint/2010/main" val="581617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txBox="1">
            <a:spLocks/>
          </p:cNvSpPr>
          <p:nvPr/>
        </p:nvSpPr>
        <p:spPr bwMode="auto">
          <a:xfrm>
            <a:off x="1403648" y="579438"/>
            <a:ext cx="73453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a-IR" sz="3600" b="1" dirty="0" smtClean="0">
                <a:solidFill>
                  <a:srgbClr val="F35F0D"/>
                </a:solidFill>
                <a:cs typeface="B Homa" pitchFamily="2" charset="-78"/>
              </a:rPr>
              <a:t>لابی</a:t>
            </a:r>
            <a:endParaRPr lang="fa-IR" sz="3600" b="1" dirty="0">
              <a:solidFill>
                <a:srgbClr val="F35F0D"/>
              </a:solidFill>
              <a:cs typeface="B Homa" pitchFamily="2" charset="-78"/>
            </a:endParaRPr>
          </a:p>
        </p:txBody>
      </p:sp>
      <p:sp>
        <p:nvSpPr>
          <p:cNvPr id="3" name="TextBox 2"/>
          <p:cNvSpPr txBox="1"/>
          <p:nvPr/>
        </p:nvSpPr>
        <p:spPr>
          <a:xfrm>
            <a:off x="539552" y="1916832"/>
            <a:ext cx="8064896" cy="3693319"/>
          </a:xfrm>
          <a:prstGeom prst="rect">
            <a:avLst/>
          </a:prstGeom>
          <a:noFill/>
        </p:spPr>
        <p:txBody>
          <a:bodyPr wrap="square" rtlCol="0">
            <a:spAutoFit/>
          </a:bodyPr>
          <a:lstStyle/>
          <a:p>
            <a:pPr marL="285750" indent="-285750" algn="just">
              <a:buFont typeface="Arial" panose="020B0604020202020204" pitchFamily="34" charset="0"/>
              <a:buChar char="•"/>
            </a:pPr>
            <a:r>
              <a:rPr lang="fa-IR" dirty="0">
                <a:cs typeface="B Homa" panose="00000400000000000000" pitchFamily="2" charset="-78"/>
              </a:rPr>
              <a:t>چیدمان و ابعاد ورودی باید با اندازه و نوع ساختمان تناسب داشته </a:t>
            </a:r>
            <a:r>
              <a:rPr lang="fa-IR" dirty="0" smtClean="0">
                <a:cs typeface="B Homa" panose="00000400000000000000" pitchFamily="2" charset="-78"/>
              </a:rPr>
              <a:t>باشد.</a:t>
            </a:r>
          </a:p>
          <a:p>
            <a:pPr marL="285750" indent="-285750" algn="just">
              <a:buFont typeface="Arial" panose="020B0604020202020204" pitchFamily="34" charset="0"/>
              <a:buChar char="•"/>
            </a:pPr>
            <a:endParaRPr lang="en-US" dirty="0">
              <a:cs typeface="B Homa" panose="00000400000000000000" pitchFamily="2" charset="-78"/>
            </a:endParaRPr>
          </a:p>
          <a:p>
            <a:pPr marL="285750" lvl="0" indent="-285750" algn="just">
              <a:buFont typeface="Arial" panose="020B0604020202020204" pitchFamily="34" charset="0"/>
              <a:buChar char="•"/>
            </a:pPr>
            <a:r>
              <a:rPr lang="fa-IR" dirty="0">
                <a:cs typeface="B Homa" panose="00000400000000000000" pitchFamily="2" charset="-78"/>
              </a:rPr>
              <a:t>میزان نورپردازی لابی باید قابل تنظیم باشد تا بتوان ناحیه گذار مطبوعی را از نور بیرونی به نور داخلی و برعکس فراهم نمود(ورزش انگلیس، 2010</a:t>
            </a:r>
            <a:r>
              <a:rPr lang="fa-IR" dirty="0" smtClean="0">
                <a:cs typeface="B Homa" panose="00000400000000000000" pitchFamily="2" charset="-78"/>
              </a:rPr>
              <a:t>).</a:t>
            </a:r>
          </a:p>
          <a:p>
            <a:pPr marL="285750" lvl="0" indent="-285750" algn="just">
              <a:buFont typeface="Arial" panose="020B0604020202020204" pitchFamily="34" charset="0"/>
              <a:buChar char="•"/>
            </a:pPr>
            <a:endParaRPr lang="en-US" dirty="0">
              <a:cs typeface="B Homa" panose="00000400000000000000" pitchFamily="2" charset="-78"/>
            </a:endParaRPr>
          </a:p>
          <a:p>
            <a:pPr marL="285750" indent="-285750" algn="just">
              <a:buFont typeface="Arial" panose="020B0604020202020204" pitchFamily="34" charset="0"/>
              <a:buChar char="•"/>
            </a:pPr>
            <a:r>
              <a:rPr lang="fa-IR" dirty="0">
                <a:cs typeface="B Homa" panose="00000400000000000000" pitchFamily="2" charset="-78"/>
              </a:rPr>
              <a:t>باید صندلی‌های مناسبی برای افرادی که تازه از راه می‌رسند یا آنها که ممکن است بخواهند قبل یا بعد از استفاده از مجموعه، با دوستان خود ملاقات داشته باشند، در نظر گرفته شود(ورزش ایرلند شمالی، 2010). </a:t>
            </a:r>
            <a:endParaRPr lang="fa-IR" dirty="0" smtClean="0">
              <a:cs typeface="B Homa" panose="00000400000000000000" pitchFamily="2" charset="-78"/>
            </a:endParaRPr>
          </a:p>
          <a:p>
            <a:pPr marL="285750" indent="-285750" algn="just">
              <a:buFont typeface="Arial" panose="020B0604020202020204" pitchFamily="34" charset="0"/>
              <a:buChar char="•"/>
            </a:pPr>
            <a:endParaRPr lang="en-US" dirty="0">
              <a:cs typeface="B Homa" panose="00000400000000000000" pitchFamily="2" charset="-78"/>
            </a:endParaRPr>
          </a:p>
          <a:p>
            <a:pPr marL="285750" lvl="0" indent="-285750" algn="just">
              <a:buFont typeface="Arial" panose="020B0604020202020204" pitchFamily="34" charset="0"/>
              <a:buChar char="•"/>
            </a:pPr>
            <a:r>
              <a:rPr lang="fa-IR" dirty="0">
                <a:cs typeface="B Homa" panose="00000400000000000000" pitchFamily="2" charset="-78"/>
              </a:rPr>
              <a:t>سطح کف فضا باید مقاوم در برابر لغزش و مناسب به منظور سهولت در حرکت افراد دارای معلولیت باشد. در رنگبندی کف باید تضاد رنگی برای شناسایی فضاهای متفاوت استفاده گردد(</a:t>
            </a:r>
            <a:r>
              <a:rPr lang="en-US" dirty="0">
                <a:cs typeface="B Homa" panose="00000400000000000000" pitchFamily="2" charset="-78"/>
              </a:rPr>
              <a:t>NDA</a:t>
            </a:r>
            <a:r>
              <a:rPr lang="fa-IR" dirty="0">
                <a:cs typeface="B Homa" panose="00000400000000000000" pitchFamily="2" charset="-78"/>
              </a:rPr>
              <a:t>، 2002).</a:t>
            </a:r>
            <a:endParaRPr lang="en-US" dirty="0">
              <a:cs typeface="B Homa" panose="00000400000000000000" pitchFamily="2" charset="-78"/>
            </a:endParaRPr>
          </a:p>
          <a:p>
            <a:pPr algn="just"/>
            <a:endParaRPr lang="en-US" dirty="0">
              <a:cs typeface="B Homa" panose="00000400000000000000" pitchFamily="2" charset="-78"/>
            </a:endParaRPr>
          </a:p>
        </p:txBody>
      </p:sp>
    </p:spTree>
    <p:extLst>
      <p:ext uri="{BB962C8B-B14F-4D97-AF65-F5344CB8AC3E}">
        <p14:creationId xmlns:p14="http://schemas.microsoft.com/office/powerpoint/2010/main" val="19529762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Raspina\Desktop\Accessible-Sports-Facilities-2010\PICS\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8367"/>
            <a:ext cx="8712968" cy="5874960"/>
          </a:xfrm>
          <a:prstGeom prst="rect">
            <a:avLst/>
          </a:prstGeom>
          <a:noFill/>
          <a:ln>
            <a:noFill/>
          </a:ln>
        </p:spPr>
      </p:pic>
      <p:sp>
        <p:nvSpPr>
          <p:cNvPr id="2" name="TextBox 1"/>
          <p:cNvSpPr txBox="1"/>
          <p:nvPr/>
        </p:nvSpPr>
        <p:spPr>
          <a:xfrm>
            <a:off x="539552" y="5903327"/>
            <a:ext cx="8352928" cy="338554"/>
          </a:xfrm>
          <a:prstGeom prst="rect">
            <a:avLst/>
          </a:prstGeom>
          <a:noFill/>
        </p:spPr>
        <p:txBody>
          <a:bodyPr wrap="square" rtlCol="0">
            <a:spAutoFit/>
          </a:bodyPr>
          <a:lstStyle/>
          <a:p>
            <a:pPr algn="ctr"/>
            <a:r>
              <a:rPr lang="fa-IR" sz="1600" dirty="0">
                <a:cs typeface="B Homa" panose="00000400000000000000" pitchFamily="2" charset="-78"/>
              </a:rPr>
              <a:t>نمونه‌ای ازناحیه‌ی لابی، منبع: ورزش انگلیس، 2010، بازترسیم از نویسندگان</a:t>
            </a:r>
            <a:endParaRPr lang="en-US" sz="1600" dirty="0">
              <a:cs typeface="B Homa" panose="00000400000000000000" pitchFamily="2" charset="-78"/>
            </a:endParaRPr>
          </a:p>
        </p:txBody>
      </p:sp>
    </p:spTree>
    <p:extLst>
      <p:ext uri="{BB962C8B-B14F-4D97-AF65-F5344CB8AC3E}">
        <p14:creationId xmlns:p14="http://schemas.microsoft.com/office/powerpoint/2010/main" val="2088787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txBox="1">
            <a:spLocks/>
          </p:cNvSpPr>
          <p:nvPr/>
        </p:nvSpPr>
        <p:spPr bwMode="auto">
          <a:xfrm>
            <a:off x="1403648" y="579438"/>
            <a:ext cx="73453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a-IR" sz="3600" b="1" dirty="0" smtClean="0">
                <a:solidFill>
                  <a:srgbClr val="F35F0D"/>
                </a:solidFill>
                <a:cs typeface="B Homa" pitchFamily="2" charset="-78"/>
              </a:rPr>
              <a:t>پذیرش</a:t>
            </a:r>
            <a:endParaRPr lang="fa-IR" sz="3600" b="1" dirty="0">
              <a:solidFill>
                <a:srgbClr val="F35F0D"/>
              </a:solidFill>
              <a:cs typeface="B Homa" pitchFamily="2" charset="-78"/>
            </a:endParaRPr>
          </a:p>
        </p:txBody>
      </p:sp>
      <p:sp>
        <p:nvSpPr>
          <p:cNvPr id="3" name="TextBox 2"/>
          <p:cNvSpPr txBox="1"/>
          <p:nvPr/>
        </p:nvSpPr>
        <p:spPr>
          <a:xfrm>
            <a:off x="251520" y="1712301"/>
            <a:ext cx="8352928" cy="1200329"/>
          </a:xfrm>
          <a:prstGeom prst="rect">
            <a:avLst/>
          </a:prstGeom>
          <a:noFill/>
        </p:spPr>
        <p:txBody>
          <a:bodyPr wrap="square" rtlCol="0">
            <a:spAutoFit/>
          </a:bodyPr>
          <a:lstStyle/>
          <a:p>
            <a:pPr algn="just"/>
            <a:r>
              <a:rPr lang="fa-IR" dirty="0">
                <a:cs typeface="B Homa" panose="00000400000000000000" pitchFamily="2" charset="-78"/>
              </a:rPr>
              <a:t>ناحیه پذیرش باید به گونه‌ای طراحی شده باشد که تضمین‌کننده دسترسی مناسب برای همه افراد باشد. میز/پیشخوان پذیرش باید در دیدرس و منظر ورودی بوده و به راحتی توسط افراد دچار نقایص بینایی قابل شناسایی باشد(ورزش ایرلند شمالی، 2010).</a:t>
            </a:r>
            <a:endParaRPr lang="en-US" dirty="0">
              <a:cs typeface="B Homa" panose="00000400000000000000" pitchFamily="2" charset="-78"/>
            </a:endParaRPr>
          </a:p>
          <a:p>
            <a:pPr algn="just"/>
            <a:endParaRPr lang="en-US" dirty="0">
              <a:cs typeface="B Homa" panose="00000400000000000000" pitchFamily="2" charset="-78"/>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79512" y="2890202"/>
            <a:ext cx="5566732" cy="3384376"/>
          </a:xfrm>
          <a:prstGeom prst="rect">
            <a:avLst/>
          </a:prstGeom>
          <a:noFill/>
          <a:ln>
            <a:noFill/>
          </a:ln>
        </p:spPr>
      </p:pic>
      <p:sp>
        <p:nvSpPr>
          <p:cNvPr id="2" name="TextBox 1"/>
          <p:cNvSpPr txBox="1"/>
          <p:nvPr/>
        </p:nvSpPr>
        <p:spPr>
          <a:xfrm>
            <a:off x="489660" y="6274578"/>
            <a:ext cx="5256584" cy="338554"/>
          </a:xfrm>
          <a:prstGeom prst="rect">
            <a:avLst/>
          </a:prstGeom>
          <a:noFill/>
        </p:spPr>
        <p:txBody>
          <a:bodyPr wrap="square" rtlCol="0">
            <a:spAutoFit/>
          </a:bodyPr>
          <a:lstStyle/>
          <a:p>
            <a:r>
              <a:rPr lang="fa-IR" sz="1600" dirty="0">
                <a:cs typeface="B Homa" panose="00000400000000000000" pitchFamily="2" charset="-78"/>
              </a:rPr>
              <a:t>میز پذیرش در مرکز سلامت آمفی‌تئاتر در کریک فرگِس</a:t>
            </a:r>
            <a:endParaRPr lang="en-US" sz="1600" dirty="0">
              <a:cs typeface="B Homa" panose="00000400000000000000" pitchFamily="2" charset="-78"/>
            </a:endParaRPr>
          </a:p>
        </p:txBody>
      </p:sp>
    </p:spTree>
    <p:extLst>
      <p:ext uri="{BB962C8B-B14F-4D97-AF65-F5344CB8AC3E}">
        <p14:creationId xmlns:p14="http://schemas.microsoft.com/office/powerpoint/2010/main" val="19996860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0040" y="692696"/>
            <a:ext cx="8604448" cy="646331"/>
          </a:xfrm>
          <a:prstGeom prst="rect">
            <a:avLst/>
          </a:prstGeom>
          <a:noFill/>
        </p:spPr>
        <p:txBody>
          <a:bodyPr wrap="square" rtlCol="0">
            <a:spAutoFit/>
          </a:bodyPr>
          <a:lstStyle/>
          <a:p>
            <a:pPr algn="just"/>
            <a:r>
              <a:rPr lang="fa-IR" dirty="0">
                <a:cs typeface="B Homa" panose="00000400000000000000" pitchFamily="2" charset="-78"/>
              </a:rPr>
              <a:t>میز/پیشخوان پذیرش باید یک فضای پیشخوان بالایی و یک فضای پیشخوان پایینی داشته باشد تا راحتی مراجعان و کارکنانی که می‌خواهند بنشینند یا بایستند، از جمله افراد کاربر ویلچر، تضمین شود</a:t>
            </a:r>
            <a:endParaRPr lang="en-US" dirty="0">
              <a:cs typeface="B Homa" panose="00000400000000000000" pitchFamily="2" charset="-78"/>
            </a:endParaRPr>
          </a:p>
        </p:txBody>
      </p:sp>
      <p:sp>
        <p:nvSpPr>
          <p:cNvPr id="2" name="TextBox 1"/>
          <p:cNvSpPr txBox="1"/>
          <p:nvPr/>
        </p:nvSpPr>
        <p:spPr>
          <a:xfrm>
            <a:off x="899592" y="6233688"/>
            <a:ext cx="6480720" cy="338554"/>
          </a:xfrm>
          <a:prstGeom prst="rect">
            <a:avLst/>
          </a:prstGeom>
          <a:noFill/>
        </p:spPr>
        <p:txBody>
          <a:bodyPr wrap="square" rtlCol="0">
            <a:spAutoFit/>
          </a:bodyPr>
          <a:lstStyle/>
          <a:p>
            <a:r>
              <a:rPr lang="fa-IR" sz="1600" dirty="0">
                <a:cs typeface="B Homa" panose="00000400000000000000" pitchFamily="2" charset="-78"/>
              </a:rPr>
              <a:t>مقطع عرضی از میز پذیرش، منبع: </a:t>
            </a:r>
            <a:r>
              <a:rPr lang="en-US" sz="1600" dirty="0">
                <a:cs typeface="B Homa" panose="00000400000000000000" pitchFamily="2" charset="-78"/>
              </a:rPr>
              <a:t>RIBA</a:t>
            </a:r>
            <a:r>
              <a:rPr lang="fa-IR" sz="1600" dirty="0">
                <a:cs typeface="B Homa" panose="00000400000000000000" pitchFamily="2" charset="-78"/>
              </a:rPr>
              <a:t>، 2004، بازترسیم از نویسندگان</a:t>
            </a:r>
            <a:endParaRPr lang="en-US" sz="1600" dirty="0">
              <a:cs typeface="B Homa" panose="00000400000000000000" pitchFamily="2" charset="-78"/>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300913" y="1339027"/>
            <a:ext cx="8640960" cy="4894661"/>
          </a:xfrm>
          <a:prstGeom prst="rect">
            <a:avLst/>
          </a:prstGeom>
        </p:spPr>
      </p:pic>
    </p:spTree>
    <p:extLst>
      <p:ext uri="{BB962C8B-B14F-4D97-AF65-F5344CB8AC3E}">
        <p14:creationId xmlns:p14="http://schemas.microsoft.com/office/powerpoint/2010/main" val="566987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5807081"/>
            <a:ext cx="6120680" cy="338554"/>
          </a:xfrm>
          <a:prstGeom prst="rect">
            <a:avLst/>
          </a:prstGeom>
          <a:noFill/>
        </p:spPr>
        <p:txBody>
          <a:bodyPr wrap="square" rtlCol="0">
            <a:spAutoFit/>
          </a:bodyPr>
          <a:lstStyle/>
          <a:p>
            <a:r>
              <a:rPr lang="fa-IR" sz="1600" dirty="0">
                <a:cs typeface="B Homa" panose="00000400000000000000" pitchFamily="2" charset="-78"/>
              </a:rPr>
              <a:t>پلان فضای پذیرش، منبع: </a:t>
            </a:r>
            <a:r>
              <a:rPr lang="en-US" sz="1600" dirty="0">
                <a:cs typeface="B Homa" panose="00000400000000000000" pitchFamily="2" charset="-78"/>
              </a:rPr>
              <a:t>RIBA</a:t>
            </a:r>
            <a:r>
              <a:rPr lang="fa-IR" sz="1600" dirty="0">
                <a:cs typeface="B Homa" panose="00000400000000000000" pitchFamily="2" charset="-78"/>
              </a:rPr>
              <a:t>، 2004، بازترسیم از نویسندگان</a:t>
            </a:r>
            <a:endParaRPr lang="en-US" sz="1600" dirty="0">
              <a:cs typeface="B Homa" panose="00000400000000000000" pitchFamily="2" charset="-78"/>
            </a:endParaRPr>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t="4614" b="8436"/>
          <a:stretch/>
        </p:blipFill>
        <p:spPr bwMode="auto">
          <a:xfrm>
            <a:off x="827584" y="548680"/>
            <a:ext cx="6415433" cy="52308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48253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6309320"/>
            <a:ext cx="6120680" cy="338554"/>
          </a:xfrm>
          <a:prstGeom prst="rect">
            <a:avLst/>
          </a:prstGeom>
          <a:noFill/>
        </p:spPr>
        <p:txBody>
          <a:bodyPr wrap="square" rtlCol="0">
            <a:spAutoFit/>
          </a:bodyPr>
          <a:lstStyle/>
          <a:p>
            <a:r>
              <a:rPr lang="fa-IR" sz="1600" dirty="0">
                <a:cs typeface="B Homa" panose="00000400000000000000" pitchFamily="2" charset="-78"/>
              </a:rPr>
              <a:t>پلان و مقطع فضای پذیرش، منبع: ورزش ایرلند شمالی، 2010، بازترسیم از نویسندگان</a:t>
            </a:r>
            <a:endParaRPr lang="en-US" sz="1600" dirty="0">
              <a:cs typeface="B Homa" panose="00000400000000000000" pitchFamily="2" charset="-78"/>
            </a:endParaRP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t="2159" b="1942"/>
          <a:stretch/>
        </p:blipFill>
        <p:spPr bwMode="auto">
          <a:xfrm>
            <a:off x="1331640" y="188640"/>
            <a:ext cx="6264696" cy="5952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225684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txBox="1">
            <a:spLocks/>
          </p:cNvSpPr>
          <p:nvPr/>
        </p:nvSpPr>
        <p:spPr bwMode="auto">
          <a:xfrm>
            <a:off x="1403648" y="579438"/>
            <a:ext cx="73453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a-IR" sz="3600" b="1" dirty="0" smtClean="0">
                <a:solidFill>
                  <a:srgbClr val="F35F0D"/>
                </a:solidFill>
                <a:cs typeface="B Homa" pitchFamily="2" charset="-78"/>
              </a:rPr>
              <a:t>سیرکولاسیون</a:t>
            </a:r>
            <a:endParaRPr lang="fa-IR" sz="3600" b="1" dirty="0">
              <a:solidFill>
                <a:srgbClr val="F35F0D"/>
              </a:solidFill>
              <a:cs typeface="B Homa" pitchFamily="2" charset="-78"/>
            </a:endParaRPr>
          </a:p>
        </p:txBody>
      </p:sp>
      <p:sp>
        <p:nvSpPr>
          <p:cNvPr id="2" name="TextBox 1"/>
          <p:cNvSpPr txBox="1"/>
          <p:nvPr/>
        </p:nvSpPr>
        <p:spPr>
          <a:xfrm>
            <a:off x="611560" y="5805264"/>
            <a:ext cx="7561386" cy="338554"/>
          </a:xfrm>
          <a:prstGeom prst="rect">
            <a:avLst/>
          </a:prstGeom>
          <a:noFill/>
        </p:spPr>
        <p:txBody>
          <a:bodyPr wrap="square" rtlCol="0">
            <a:spAutoFit/>
          </a:bodyPr>
          <a:lstStyle/>
          <a:p>
            <a:r>
              <a:rPr lang="fa-IR" sz="1600" dirty="0">
                <a:cs typeface="B Homa" panose="00000400000000000000" pitchFamily="2" charset="-78"/>
              </a:rPr>
              <a:t>حداقل عرض پیشنهادی راهروها در فضاهای ورزشی معلولین، منبع: ورزش ایرلند شمالی، 2010</a:t>
            </a:r>
            <a:endParaRPr lang="en-US" sz="1600" dirty="0">
              <a:cs typeface="B Homa" panose="000004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1890456118"/>
              </p:ext>
            </p:extLst>
          </p:nvPr>
        </p:nvGraphicFramePr>
        <p:xfrm>
          <a:off x="804803" y="1556792"/>
          <a:ext cx="7894980" cy="4145280"/>
        </p:xfrm>
        <a:graphic>
          <a:graphicData uri="http://schemas.openxmlformats.org/drawingml/2006/table">
            <a:tbl>
              <a:tblPr rtl="1" firstRow="1" firstCol="1" bandRow="1">
                <a:tableStyleId>{E8B1032C-EA38-4F05-BA0D-38AFFFC7BED3}</a:tableStyleId>
              </a:tblPr>
              <a:tblGrid>
                <a:gridCol w="5819698"/>
                <a:gridCol w="2075282"/>
              </a:tblGrid>
              <a:tr h="209624">
                <a:tc>
                  <a:txBody>
                    <a:bodyPr/>
                    <a:lstStyle/>
                    <a:p>
                      <a:pPr marL="0" marR="0" algn="ctr" rtl="1">
                        <a:spcBef>
                          <a:spcPts val="1200"/>
                        </a:spcBef>
                        <a:spcAft>
                          <a:spcPts val="0"/>
                        </a:spcAft>
                      </a:pPr>
                      <a:endParaRPr lang="fa-IR" sz="1800" b="1" dirty="0" smtClean="0">
                        <a:effectLst/>
                        <a:cs typeface="2  Nazanin" panose="00000400000000000000" pitchFamily="2" charset="-78"/>
                      </a:endParaRPr>
                    </a:p>
                    <a:p>
                      <a:pPr marL="0" marR="0" algn="ctr" rtl="1">
                        <a:spcBef>
                          <a:spcPts val="1200"/>
                        </a:spcBef>
                        <a:spcAft>
                          <a:spcPts val="0"/>
                        </a:spcAft>
                      </a:pPr>
                      <a:r>
                        <a:rPr lang="fa-IR" sz="1800" b="1" dirty="0" smtClean="0">
                          <a:effectLst/>
                          <a:cs typeface="2  Nazanin" panose="00000400000000000000" pitchFamily="2" charset="-78"/>
                        </a:rPr>
                        <a:t>نوع </a:t>
                      </a:r>
                      <a:r>
                        <a:rPr lang="fa-IR" sz="1800" b="1" dirty="0">
                          <a:effectLst/>
                          <a:cs typeface="2  Nazanin" panose="00000400000000000000" pitchFamily="2" charset="-78"/>
                        </a:rPr>
                        <a:t>فضای </a:t>
                      </a:r>
                      <a:r>
                        <a:rPr lang="fa-IR" sz="1800" b="1" dirty="0" smtClean="0">
                          <a:effectLst/>
                          <a:cs typeface="2  Nazanin" panose="00000400000000000000" pitchFamily="2" charset="-78"/>
                        </a:rPr>
                        <a:t>ورزشی</a:t>
                      </a:r>
                    </a:p>
                    <a:p>
                      <a:pPr marL="0" marR="0" algn="ctr" rtl="1">
                        <a:spcBef>
                          <a:spcPts val="1200"/>
                        </a:spcBef>
                        <a:spcAft>
                          <a:spcPts val="0"/>
                        </a:spcAft>
                      </a:pPr>
                      <a:endParaRPr lang="en-US" sz="1800" b="1" dirty="0">
                        <a:effectLst/>
                        <a:latin typeface="Calibri" panose="020F0502020204030204" pitchFamily="34" charset="0"/>
                        <a:ea typeface="Calibri" panose="020F0502020204030204" pitchFamily="34" charset="0"/>
                        <a:cs typeface="2  Nazanin" panose="00000400000000000000" pitchFamily="2" charset="-78"/>
                      </a:endParaRPr>
                    </a:p>
                  </a:txBody>
                  <a:tcPr marL="94331" marR="94331" marT="0" marB="0"/>
                </a:tc>
                <a:tc>
                  <a:txBody>
                    <a:bodyPr/>
                    <a:lstStyle/>
                    <a:p>
                      <a:pPr marL="0" marR="0" algn="ctr" rtl="1">
                        <a:spcBef>
                          <a:spcPts val="1200"/>
                        </a:spcBef>
                        <a:spcAft>
                          <a:spcPts val="0"/>
                        </a:spcAft>
                      </a:pPr>
                      <a:endParaRPr lang="fa-IR" sz="1800" b="1" dirty="0" smtClean="0">
                        <a:effectLst/>
                        <a:cs typeface="2  Nazanin" panose="00000400000000000000" pitchFamily="2" charset="-78"/>
                      </a:endParaRPr>
                    </a:p>
                    <a:p>
                      <a:pPr marL="0" marR="0" algn="ctr" rtl="1">
                        <a:spcBef>
                          <a:spcPts val="1200"/>
                        </a:spcBef>
                        <a:spcAft>
                          <a:spcPts val="0"/>
                        </a:spcAft>
                      </a:pPr>
                      <a:r>
                        <a:rPr lang="fa-IR" sz="1800" b="1" dirty="0" smtClean="0">
                          <a:effectLst/>
                          <a:cs typeface="2  Nazanin" panose="00000400000000000000" pitchFamily="2" charset="-78"/>
                        </a:rPr>
                        <a:t>عرض </a:t>
                      </a:r>
                      <a:r>
                        <a:rPr lang="fa-IR" sz="1800" b="1" dirty="0">
                          <a:effectLst/>
                          <a:cs typeface="2  Nazanin" panose="00000400000000000000" pitchFamily="2" charset="-78"/>
                        </a:rPr>
                        <a:t>کامل (حداقل ابعاد) </a:t>
                      </a:r>
                      <a:endParaRPr lang="en-US" sz="1800" b="1" dirty="0">
                        <a:effectLst/>
                        <a:latin typeface="Calibri" panose="020F0502020204030204" pitchFamily="34" charset="0"/>
                        <a:ea typeface="Calibri" panose="020F0502020204030204" pitchFamily="34" charset="0"/>
                        <a:cs typeface="2  Nazanin" panose="00000400000000000000" pitchFamily="2" charset="-78"/>
                      </a:endParaRPr>
                    </a:p>
                  </a:txBody>
                  <a:tcPr marL="94331" marR="94331" marT="0" marB="0"/>
                </a:tc>
              </a:tr>
              <a:tr h="419249">
                <a:tc>
                  <a:txBody>
                    <a:bodyPr/>
                    <a:lstStyle/>
                    <a:p>
                      <a:pPr marL="0" marR="0" algn="ctr" rtl="1">
                        <a:spcBef>
                          <a:spcPts val="0"/>
                        </a:spcBef>
                        <a:spcAft>
                          <a:spcPts val="0"/>
                        </a:spcAft>
                      </a:pPr>
                      <a:r>
                        <a:rPr lang="fa-IR" sz="1800" b="0" dirty="0">
                          <a:effectLst/>
                          <a:cs typeface="2  Nazanin" panose="00000400000000000000" pitchFamily="2" charset="-78"/>
                        </a:rPr>
                        <a:t>باشگاه‌ها و سالن‌های ورزشی به طور کلی، به جز آنها که مخصوص بسکتبال خارج از سالن، تنس و دو و میدانی </a:t>
                      </a:r>
                      <a:r>
                        <a:rPr lang="fa-IR" sz="1800" b="0" dirty="0" smtClean="0">
                          <a:effectLst/>
                          <a:cs typeface="2  Nazanin" panose="00000400000000000000" pitchFamily="2" charset="-78"/>
                        </a:rPr>
                        <a:t>هستند</a:t>
                      </a:r>
                    </a:p>
                    <a:p>
                      <a:pPr marL="0" marR="0" algn="ctr" rtl="1">
                        <a:spcBef>
                          <a:spcPts val="0"/>
                        </a:spcBef>
                        <a:spcAft>
                          <a:spcPts val="0"/>
                        </a:spcAft>
                      </a:pPr>
                      <a:endParaRPr lang="en-US" sz="1800" b="0" dirty="0">
                        <a:effectLst/>
                        <a:latin typeface="Calibri" panose="020F0502020204030204" pitchFamily="34" charset="0"/>
                        <a:ea typeface="Calibri" panose="020F0502020204030204" pitchFamily="34" charset="0"/>
                        <a:cs typeface="2  Nazanin" panose="00000400000000000000" pitchFamily="2" charset="-78"/>
                      </a:endParaRPr>
                    </a:p>
                  </a:txBody>
                  <a:tcPr marL="94331" marR="94331" marT="0" marB="0"/>
                </a:tc>
                <a:tc>
                  <a:txBody>
                    <a:bodyPr/>
                    <a:lstStyle/>
                    <a:p>
                      <a:pPr marL="0" marR="0" algn="ctr" rtl="1">
                        <a:spcBef>
                          <a:spcPts val="1200"/>
                        </a:spcBef>
                        <a:spcAft>
                          <a:spcPts val="0"/>
                        </a:spcAft>
                      </a:pPr>
                      <a:r>
                        <a:rPr lang="fa-IR" sz="1800" b="0">
                          <a:effectLst/>
                          <a:cs typeface="2  Nazanin" panose="00000400000000000000" pitchFamily="2" charset="-78"/>
                        </a:rPr>
                        <a:t>150 سانتیمتر</a:t>
                      </a:r>
                      <a:endParaRPr lang="en-US" sz="1800" b="0">
                        <a:effectLst/>
                        <a:latin typeface="Calibri" panose="020F0502020204030204" pitchFamily="34" charset="0"/>
                        <a:ea typeface="Calibri" panose="020F0502020204030204" pitchFamily="34" charset="0"/>
                        <a:cs typeface="2  Nazanin" panose="00000400000000000000" pitchFamily="2" charset="-78"/>
                      </a:endParaRPr>
                    </a:p>
                  </a:txBody>
                  <a:tcPr marL="94331" marR="94331" marT="0" marB="0"/>
                </a:tc>
              </a:tr>
              <a:tr h="209624">
                <a:tc>
                  <a:txBody>
                    <a:bodyPr/>
                    <a:lstStyle/>
                    <a:p>
                      <a:pPr marL="0" marR="0" algn="ctr" rtl="1">
                        <a:spcBef>
                          <a:spcPts val="0"/>
                        </a:spcBef>
                        <a:spcAft>
                          <a:spcPts val="0"/>
                        </a:spcAft>
                      </a:pPr>
                      <a:r>
                        <a:rPr lang="fa-IR" sz="1800" b="0" dirty="0">
                          <a:effectLst/>
                          <a:cs typeface="2  Nazanin" panose="00000400000000000000" pitchFamily="2" charset="-78"/>
                        </a:rPr>
                        <a:t>سالن‌های بندسازی و تناسب </a:t>
                      </a:r>
                      <a:r>
                        <a:rPr lang="fa-IR" sz="1800" b="0" dirty="0" smtClean="0">
                          <a:effectLst/>
                          <a:cs typeface="2  Nazanin" panose="00000400000000000000" pitchFamily="2" charset="-78"/>
                        </a:rPr>
                        <a:t>اندام</a:t>
                      </a:r>
                    </a:p>
                    <a:p>
                      <a:pPr marL="0" marR="0" algn="ctr" rtl="1">
                        <a:spcBef>
                          <a:spcPts val="0"/>
                        </a:spcBef>
                        <a:spcAft>
                          <a:spcPts val="0"/>
                        </a:spcAft>
                      </a:pPr>
                      <a:endParaRPr lang="en-US" sz="1800" b="0" dirty="0">
                        <a:effectLst/>
                        <a:latin typeface="Calibri" panose="020F0502020204030204" pitchFamily="34" charset="0"/>
                        <a:ea typeface="Calibri" panose="020F0502020204030204" pitchFamily="34" charset="0"/>
                        <a:cs typeface="2  Nazanin" panose="00000400000000000000" pitchFamily="2" charset="-78"/>
                      </a:endParaRPr>
                    </a:p>
                  </a:txBody>
                  <a:tcPr marL="94331" marR="94331" marT="0" marB="0"/>
                </a:tc>
                <a:tc>
                  <a:txBody>
                    <a:bodyPr/>
                    <a:lstStyle/>
                    <a:p>
                      <a:pPr marL="0" marR="0" algn="ctr" rtl="1">
                        <a:spcBef>
                          <a:spcPts val="0"/>
                        </a:spcBef>
                        <a:spcAft>
                          <a:spcPts val="0"/>
                        </a:spcAft>
                      </a:pPr>
                      <a:r>
                        <a:rPr lang="fa-IR" sz="1800" b="0">
                          <a:effectLst/>
                          <a:cs typeface="2  Nazanin" panose="00000400000000000000" pitchFamily="2" charset="-78"/>
                        </a:rPr>
                        <a:t>150 سانتیمتر</a:t>
                      </a:r>
                      <a:endParaRPr lang="en-US" sz="1800" b="0">
                        <a:effectLst/>
                        <a:latin typeface="Calibri" panose="020F0502020204030204" pitchFamily="34" charset="0"/>
                        <a:ea typeface="Calibri" panose="020F0502020204030204" pitchFamily="34" charset="0"/>
                        <a:cs typeface="2  Nazanin" panose="00000400000000000000" pitchFamily="2" charset="-78"/>
                      </a:endParaRPr>
                    </a:p>
                  </a:txBody>
                  <a:tcPr marL="94331" marR="94331" marT="0" marB="0"/>
                </a:tc>
              </a:tr>
              <a:tr h="209624">
                <a:tc>
                  <a:txBody>
                    <a:bodyPr/>
                    <a:lstStyle/>
                    <a:p>
                      <a:pPr marL="0" marR="0" algn="ctr" rtl="1">
                        <a:spcBef>
                          <a:spcPts val="0"/>
                        </a:spcBef>
                        <a:spcAft>
                          <a:spcPts val="0"/>
                        </a:spcAft>
                      </a:pPr>
                      <a:r>
                        <a:rPr lang="fa-IR" sz="1800" b="0" dirty="0">
                          <a:effectLst/>
                          <a:cs typeface="2  Nazanin" panose="00000400000000000000" pitchFamily="2" charset="-78"/>
                        </a:rPr>
                        <a:t>سالن‌های ورزشی کوچک و متوسط (4 سالنه یا کمتر</a:t>
                      </a:r>
                      <a:r>
                        <a:rPr lang="fa-IR" sz="1800" b="0" dirty="0" smtClean="0">
                          <a:effectLst/>
                          <a:cs typeface="2  Nazanin" panose="00000400000000000000" pitchFamily="2" charset="-78"/>
                        </a:rPr>
                        <a:t>)</a:t>
                      </a:r>
                    </a:p>
                    <a:p>
                      <a:pPr marL="0" marR="0" algn="ctr" rtl="1">
                        <a:spcBef>
                          <a:spcPts val="0"/>
                        </a:spcBef>
                        <a:spcAft>
                          <a:spcPts val="0"/>
                        </a:spcAft>
                      </a:pPr>
                      <a:endParaRPr lang="en-US" sz="1800" b="0" dirty="0">
                        <a:effectLst/>
                        <a:latin typeface="Calibri" panose="020F0502020204030204" pitchFamily="34" charset="0"/>
                        <a:ea typeface="Calibri" panose="020F0502020204030204" pitchFamily="34" charset="0"/>
                        <a:cs typeface="2  Nazanin" panose="00000400000000000000" pitchFamily="2" charset="-78"/>
                      </a:endParaRPr>
                    </a:p>
                  </a:txBody>
                  <a:tcPr marL="94331" marR="94331" marT="0" marB="0"/>
                </a:tc>
                <a:tc>
                  <a:txBody>
                    <a:bodyPr/>
                    <a:lstStyle/>
                    <a:p>
                      <a:pPr marL="0" marR="0" algn="ctr" rtl="1">
                        <a:spcBef>
                          <a:spcPts val="0"/>
                        </a:spcBef>
                        <a:spcAft>
                          <a:spcPts val="0"/>
                        </a:spcAft>
                      </a:pPr>
                      <a:r>
                        <a:rPr lang="fa-IR" sz="1800" b="0">
                          <a:effectLst/>
                          <a:cs typeface="2  Nazanin" panose="00000400000000000000" pitchFamily="2" charset="-78"/>
                        </a:rPr>
                        <a:t>200 سانتیمتر </a:t>
                      </a:r>
                      <a:endParaRPr lang="en-US" sz="1800" b="0">
                        <a:effectLst/>
                        <a:latin typeface="Calibri" panose="020F0502020204030204" pitchFamily="34" charset="0"/>
                        <a:ea typeface="Calibri" panose="020F0502020204030204" pitchFamily="34" charset="0"/>
                        <a:cs typeface="2  Nazanin" panose="00000400000000000000" pitchFamily="2" charset="-78"/>
                      </a:endParaRPr>
                    </a:p>
                  </a:txBody>
                  <a:tcPr marL="94331" marR="94331" marT="0" marB="0"/>
                </a:tc>
              </a:tr>
              <a:tr h="209624">
                <a:tc>
                  <a:txBody>
                    <a:bodyPr/>
                    <a:lstStyle/>
                    <a:p>
                      <a:pPr marL="0" marR="0" algn="ctr" rtl="1">
                        <a:spcBef>
                          <a:spcPts val="0"/>
                        </a:spcBef>
                        <a:spcAft>
                          <a:spcPts val="0"/>
                        </a:spcAft>
                      </a:pPr>
                      <a:r>
                        <a:rPr lang="fa-IR" sz="1800" b="0" dirty="0">
                          <a:effectLst/>
                          <a:cs typeface="2  Nazanin" panose="00000400000000000000" pitchFamily="2" charset="-78"/>
                        </a:rPr>
                        <a:t>سالن‌های ورزشی بزرگ (6 سالنه یا بیشتر و/یا استخرهای شنا</a:t>
                      </a:r>
                      <a:r>
                        <a:rPr lang="fa-IR" sz="1800" b="0" dirty="0" smtClean="0">
                          <a:effectLst/>
                          <a:cs typeface="2  Nazanin" panose="00000400000000000000" pitchFamily="2" charset="-78"/>
                        </a:rPr>
                        <a:t>)</a:t>
                      </a:r>
                    </a:p>
                    <a:p>
                      <a:pPr marL="0" marR="0" algn="ctr" rtl="1">
                        <a:spcBef>
                          <a:spcPts val="0"/>
                        </a:spcBef>
                        <a:spcAft>
                          <a:spcPts val="0"/>
                        </a:spcAft>
                      </a:pPr>
                      <a:endParaRPr lang="en-US" sz="1800" b="0" dirty="0">
                        <a:effectLst/>
                        <a:latin typeface="Calibri" panose="020F0502020204030204" pitchFamily="34" charset="0"/>
                        <a:ea typeface="Calibri" panose="020F0502020204030204" pitchFamily="34" charset="0"/>
                        <a:cs typeface="2  Nazanin" panose="00000400000000000000" pitchFamily="2" charset="-78"/>
                      </a:endParaRPr>
                    </a:p>
                  </a:txBody>
                  <a:tcPr marL="94331" marR="94331" marT="0" marB="0"/>
                </a:tc>
                <a:tc>
                  <a:txBody>
                    <a:bodyPr/>
                    <a:lstStyle/>
                    <a:p>
                      <a:pPr marL="0" marR="0" algn="ctr" rtl="1">
                        <a:spcBef>
                          <a:spcPts val="0"/>
                        </a:spcBef>
                        <a:spcAft>
                          <a:spcPts val="0"/>
                        </a:spcAft>
                      </a:pPr>
                      <a:r>
                        <a:rPr lang="fa-IR" sz="1800" b="0" dirty="0">
                          <a:effectLst/>
                          <a:cs typeface="2  Nazanin" panose="00000400000000000000" pitchFamily="2" charset="-78"/>
                        </a:rPr>
                        <a:t>200 سانتیمتر </a:t>
                      </a:r>
                      <a:endParaRPr lang="en-US" sz="1800" b="0" dirty="0">
                        <a:effectLst/>
                        <a:latin typeface="Calibri" panose="020F0502020204030204" pitchFamily="34" charset="0"/>
                        <a:ea typeface="Calibri" panose="020F0502020204030204" pitchFamily="34" charset="0"/>
                        <a:cs typeface="2  Nazanin" panose="00000400000000000000" pitchFamily="2" charset="-78"/>
                      </a:endParaRPr>
                    </a:p>
                  </a:txBody>
                  <a:tcPr marL="94331" marR="94331" marT="0" marB="0"/>
                </a:tc>
              </a:tr>
              <a:tr h="209624">
                <a:tc>
                  <a:txBody>
                    <a:bodyPr/>
                    <a:lstStyle/>
                    <a:p>
                      <a:pPr marL="0" marR="0" algn="ctr" rtl="1">
                        <a:spcBef>
                          <a:spcPts val="0"/>
                        </a:spcBef>
                        <a:spcAft>
                          <a:spcPts val="0"/>
                        </a:spcAft>
                      </a:pPr>
                      <a:r>
                        <a:rPr lang="fa-IR" sz="1800" b="0" dirty="0">
                          <a:effectLst/>
                          <a:cs typeface="2  Nazanin" panose="00000400000000000000" pitchFamily="2" charset="-78"/>
                        </a:rPr>
                        <a:t>سایر اماکن ورزشی نظیر پیست‌های </a:t>
                      </a:r>
                      <a:r>
                        <a:rPr lang="fa-IR" sz="1800" b="0" dirty="0" smtClean="0">
                          <a:effectLst/>
                          <a:cs typeface="2  Nazanin" panose="00000400000000000000" pitchFamily="2" charset="-78"/>
                        </a:rPr>
                        <a:t>دوچرخه‌سواری</a:t>
                      </a:r>
                    </a:p>
                    <a:p>
                      <a:pPr marL="0" marR="0" algn="ctr" rtl="1">
                        <a:spcBef>
                          <a:spcPts val="0"/>
                        </a:spcBef>
                        <a:spcAft>
                          <a:spcPts val="0"/>
                        </a:spcAft>
                      </a:pPr>
                      <a:endParaRPr lang="en-US" sz="1800" b="0" dirty="0">
                        <a:effectLst/>
                        <a:latin typeface="Calibri" panose="020F0502020204030204" pitchFamily="34" charset="0"/>
                        <a:ea typeface="Calibri" panose="020F0502020204030204" pitchFamily="34" charset="0"/>
                        <a:cs typeface="2  Nazanin" panose="00000400000000000000" pitchFamily="2" charset="-78"/>
                      </a:endParaRPr>
                    </a:p>
                  </a:txBody>
                  <a:tcPr marL="94331" marR="94331" marT="0" marB="0"/>
                </a:tc>
                <a:tc>
                  <a:txBody>
                    <a:bodyPr/>
                    <a:lstStyle/>
                    <a:p>
                      <a:pPr marL="0" marR="0" algn="ctr" rtl="1">
                        <a:spcBef>
                          <a:spcPts val="0"/>
                        </a:spcBef>
                        <a:spcAft>
                          <a:spcPts val="0"/>
                        </a:spcAft>
                      </a:pPr>
                      <a:r>
                        <a:rPr lang="fa-IR" sz="1800" b="0" dirty="0">
                          <a:effectLst/>
                          <a:cs typeface="2  Nazanin" panose="00000400000000000000" pitchFamily="2" charset="-78"/>
                        </a:rPr>
                        <a:t>200 سانتیمتر </a:t>
                      </a:r>
                      <a:endParaRPr lang="en-US" sz="1800" b="0" dirty="0">
                        <a:effectLst/>
                        <a:latin typeface="Calibri" panose="020F0502020204030204" pitchFamily="34" charset="0"/>
                        <a:ea typeface="Calibri" panose="020F0502020204030204" pitchFamily="34" charset="0"/>
                        <a:cs typeface="2  Nazanin" panose="00000400000000000000" pitchFamily="2" charset="-78"/>
                      </a:endParaRPr>
                    </a:p>
                  </a:txBody>
                  <a:tcPr marL="94331" marR="94331" marT="0" marB="0"/>
                </a:tc>
              </a:tr>
            </a:tbl>
          </a:graphicData>
        </a:graphic>
      </p:graphicFrame>
    </p:spTree>
    <p:extLst>
      <p:ext uri="{BB962C8B-B14F-4D97-AF65-F5344CB8AC3E}">
        <p14:creationId xmlns:p14="http://schemas.microsoft.com/office/powerpoint/2010/main" val="1011001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bwMode="auto">
          <a:xfrm>
            <a:off x="144216" y="332656"/>
            <a:ext cx="8028730" cy="6143817"/>
          </a:xfrm>
          <a:prstGeom prst="rect">
            <a:avLst/>
          </a:prstGeom>
          <a:noFill/>
          <a:ln>
            <a:noFill/>
          </a:ln>
        </p:spPr>
      </p:pic>
      <p:sp>
        <p:nvSpPr>
          <p:cNvPr id="2" name="TextBox 1"/>
          <p:cNvSpPr txBox="1"/>
          <p:nvPr/>
        </p:nvSpPr>
        <p:spPr>
          <a:xfrm>
            <a:off x="5580112" y="5589240"/>
            <a:ext cx="3240906" cy="1077218"/>
          </a:xfrm>
          <a:prstGeom prst="rect">
            <a:avLst/>
          </a:prstGeom>
          <a:noFill/>
        </p:spPr>
        <p:txBody>
          <a:bodyPr wrap="square" rtlCol="0">
            <a:spAutoFit/>
          </a:bodyPr>
          <a:lstStyle/>
          <a:p>
            <a:pPr algn="just"/>
            <a:r>
              <a:rPr lang="fa-IR" sz="1600" dirty="0">
                <a:cs typeface="B Homa" panose="00000400000000000000" pitchFamily="2" charset="-78"/>
              </a:rPr>
              <a:t>گردش جمعیتی داخلی در راهروها برای اماکن </a:t>
            </a:r>
            <a:r>
              <a:rPr lang="fa-IR" sz="1600" u="sng" dirty="0">
                <a:cs typeface="B Homa" panose="00000400000000000000" pitchFamily="2" charset="-78"/>
              </a:rPr>
              <a:t>بدون</a:t>
            </a:r>
            <a:r>
              <a:rPr lang="fa-IR" sz="1600" dirty="0">
                <a:cs typeface="B Homa" panose="00000400000000000000" pitchFamily="2" charset="-78"/>
              </a:rPr>
              <a:t> "نواحی ویلچرهای ورزشی" ، منبع: ورزش انگلیس، 2010. بازترسیم از نویسندگان</a:t>
            </a:r>
            <a:endParaRPr lang="en-US" sz="1600" dirty="0">
              <a:cs typeface="B Homa" panose="00000400000000000000" pitchFamily="2" charset="-78"/>
            </a:endParaRPr>
          </a:p>
        </p:txBody>
      </p:sp>
    </p:spTree>
    <p:extLst>
      <p:ext uri="{BB962C8B-B14F-4D97-AF65-F5344CB8AC3E}">
        <p14:creationId xmlns:p14="http://schemas.microsoft.com/office/powerpoint/2010/main" val="1524649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2"/>
          <p:cNvSpPr txBox="1">
            <a:spLocks noChangeArrowheads="1"/>
          </p:cNvSpPr>
          <p:nvPr/>
        </p:nvSpPr>
        <p:spPr bwMode="auto">
          <a:xfrm>
            <a:off x="539552" y="476672"/>
            <a:ext cx="839633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285750" indent="-285750" algn="just">
              <a:buFont typeface="Arial" panose="020B0604020202020204" pitchFamily="34" charset="0"/>
              <a:buChar char="•"/>
            </a:pPr>
            <a:r>
              <a:rPr lang="fa-IR" dirty="0">
                <a:cs typeface="B Homa" panose="00000400000000000000" pitchFamily="2" charset="-78"/>
              </a:rPr>
              <a:t>ضروری است که رمپ‌هایی دارای افزایش ارتفاع 30 سانتیمتر یا بیشتر در کنار خود یک رشته‌پلکان کوچک نیز داشته باشند، زیرا برای برخی از افراد استفاده از این رمپ‌ها دشوارتر از بالا رفتن از پله </a:t>
            </a:r>
            <a:r>
              <a:rPr lang="fa-IR" dirty="0" smtClean="0">
                <a:cs typeface="B Homa" panose="00000400000000000000" pitchFamily="2" charset="-78"/>
              </a:rPr>
              <a:t>می‌باشد.</a:t>
            </a:r>
          </a:p>
          <a:p>
            <a:pPr marL="285750" indent="-285750" algn="just">
              <a:buFont typeface="Arial" panose="020B0604020202020204" pitchFamily="34" charset="0"/>
              <a:buChar char="•"/>
            </a:pPr>
            <a:endParaRPr lang="fa-IR" dirty="0" smtClean="0">
              <a:cs typeface="B Homa" panose="00000400000000000000" pitchFamily="2" charset="-78"/>
            </a:endParaRPr>
          </a:p>
          <a:p>
            <a:pPr marL="285750" indent="-285750" algn="just">
              <a:buFont typeface="Arial" panose="020B0604020202020204" pitchFamily="34" charset="0"/>
              <a:buChar char="•"/>
            </a:pPr>
            <a:r>
              <a:rPr lang="fa-IR" dirty="0">
                <a:cs typeface="B Homa" panose="00000400000000000000" pitchFamily="2" charset="-78"/>
              </a:rPr>
              <a:t>رنگ سطح رمپ‌ها باید از نظر بصری با رنگ پاگردها تقابل داشته باشد تا افراد دچار نقص بینایی بتوانند پاگردها را تشخیص دهند</a:t>
            </a:r>
            <a:endParaRPr lang="fa-IR" dirty="0" smtClean="0">
              <a:cs typeface="B Homa" panose="00000400000000000000" pitchFamily="2" charset="-78"/>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t="16544" r="9915" b="43083"/>
          <a:stretch/>
        </p:blipFill>
        <p:spPr bwMode="auto">
          <a:xfrm>
            <a:off x="-15987" y="1835767"/>
            <a:ext cx="7468308" cy="50222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66054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2378" y="6164570"/>
            <a:ext cx="7921426" cy="338554"/>
          </a:xfrm>
          <a:prstGeom prst="rect">
            <a:avLst/>
          </a:prstGeom>
          <a:noFill/>
        </p:spPr>
        <p:txBody>
          <a:bodyPr wrap="square" rtlCol="0">
            <a:spAutoFit/>
          </a:bodyPr>
          <a:lstStyle/>
          <a:p>
            <a:pPr algn="just"/>
            <a:r>
              <a:rPr lang="fa-IR" sz="1600" dirty="0">
                <a:cs typeface="B Homa" panose="00000400000000000000" pitchFamily="2" charset="-78"/>
              </a:rPr>
              <a:t>گردش جمعیتی داخلی برای اماکن </a:t>
            </a:r>
            <a:r>
              <a:rPr lang="fa-IR" sz="1600" u="sng" dirty="0">
                <a:cs typeface="B Homa" panose="00000400000000000000" pitchFamily="2" charset="-78"/>
              </a:rPr>
              <a:t>دارای</a:t>
            </a:r>
            <a:r>
              <a:rPr lang="fa-IR" sz="1600" dirty="0">
                <a:cs typeface="B Homa" panose="00000400000000000000" pitchFamily="2" charset="-78"/>
              </a:rPr>
              <a:t> "نواحی ویلچرهای ورزشی"، منبع: ورزش انگلیس، 2010</a:t>
            </a:r>
            <a:endParaRPr lang="en-US" sz="1600" dirty="0">
              <a:cs typeface="B Homa" panose="00000400000000000000" pitchFamily="2" charset="-78"/>
            </a:endParaRP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7143" t="6123" r="11429" b="31599"/>
          <a:stretch/>
        </p:blipFill>
        <p:spPr bwMode="auto">
          <a:xfrm>
            <a:off x="0" y="0"/>
            <a:ext cx="8316416" cy="614920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58348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93311" y="1052736"/>
            <a:ext cx="3936736" cy="1754326"/>
          </a:xfrm>
          <a:prstGeom prst="rect">
            <a:avLst/>
          </a:prstGeom>
        </p:spPr>
        <p:txBody>
          <a:bodyPr wrap="square">
            <a:spAutoFit/>
          </a:bodyPr>
          <a:lstStyle/>
          <a:p>
            <a:pPr algn="just"/>
            <a:r>
              <a:rPr lang="fa-IR" dirty="0">
                <a:ea typeface="Calibri" panose="020F0502020204030204" pitchFamily="34" charset="0"/>
                <a:cs typeface="B Homa" panose="00000400000000000000" pitchFamily="2" charset="-78"/>
              </a:rPr>
              <a:t>راهروها نباید مانعی داشته باشند؛ برای مثال، کپسول‌های اطفای حریق، رادیاتورها و ... نباید به درون فضای آزاد راهرو بیرون زده باشند تا اطمینان حاصل شود که مخاطره‌ای برای افراد کاربر ویلچر یا افراد دچار مشکلات بینایی ایجاد نمی‌کنند</a:t>
            </a:r>
            <a:endParaRPr lang="en-US" dirty="0">
              <a:cs typeface="B Homa" panose="00000400000000000000" pitchFamily="2" charset="-78"/>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36086" y="1052736"/>
            <a:ext cx="4523696" cy="5563340"/>
          </a:xfrm>
          <a:prstGeom prst="rect">
            <a:avLst/>
          </a:prstGeom>
          <a:noFill/>
          <a:ln>
            <a:noFill/>
          </a:ln>
        </p:spPr>
      </p:pic>
    </p:spTree>
    <p:extLst>
      <p:ext uri="{BB962C8B-B14F-4D97-AF65-F5344CB8AC3E}">
        <p14:creationId xmlns:p14="http://schemas.microsoft.com/office/powerpoint/2010/main" val="8711996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1052736"/>
            <a:ext cx="8390495" cy="923330"/>
          </a:xfrm>
          <a:prstGeom prst="rect">
            <a:avLst/>
          </a:prstGeom>
        </p:spPr>
        <p:txBody>
          <a:bodyPr wrap="square">
            <a:spAutoFit/>
          </a:bodyPr>
          <a:lstStyle/>
          <a:p>
            <a:pPr algn="just"/>
            <a:r>
              <a:rPr lang="fa-IR" dirty="0">
                <a:cs typeface="B Homa" panose="00000400000000000000" pitchFamily="2" charset="-78"/>
              </a:rPr>
              <a:t>در صورت امکان، در محل‌های تغییر جهت راهرو یا در راهروهای متقاطع، گوشه‌های پخ یا گرد برای دیوارها در نظر گرفته شود. همچنین هرجا که امکان دارد باید درها باز نگه داشته شوند تا تعداد موانع موجود در مسیر به حداقل </a:t>
            </a:r>
            <a:r>
              <a:rPr lang="fa-IR" dirty="0" smtClean="0">
                <a:cs typeface="B Homa" panose="00000400000000000000" pitchFamily="2" charset="-78"/>
              </a:rPr>
              <a:t>برسد.</a:t>
            </a:r>
            <a:endParaRPr lang="en-US" dirty="0">
              <a:cs typeface="B Homa" panose="00000400000000000000" pitchFamily="2" charset="-78"/>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39552" y="3861048"/>
            <a:ext cx="4536504" cy="2739412"/>
          </a:xfrm>
          <a:prstGeom prst="rect">
            <a:avLst/>
          </a:prstGeom>
          <a:noFill/>
          <a:ln>
            <a:noFill/>
          </a:ln>
        </p:spPr>
      </p:pic>
      <p:sp>
        <p:nvSpPr>
          <p:cNvPr id="2" name="Rectangle 1"/>
          <p:cNvSpPr/>
          <p:nvPr/>
        </p:nvSpPr>
        <p:spPr>
          <a:xfrm>
            <a:off x="1187624" y="1863747"/>
            <a:ext cx="7742423" cy="369332"/>
          </a:xfrm>
          <a:prstGeom prst="rect">
            <a:avLst/>
          </a:prstGeom>
        </p:spPr>
        <p:txBody>
          <a:bodyPr wrap="square">
            <a:spAutoFit/>
          </a:bodyPr>
          <a:lstStyle/>
          <a:p>
            <a:r>
              <a:rPr lang="fa-IR" dirty="0">
                <a:ea typeface="Calibri" panose="020F0502020204030204" pitchFamily="34" charset="0"/>
                <a:cs typeface="B Homa" panose="00000400000000000000" pitchFamily="2" charset="-78"/>
              </a:rPr>
              <a:t>درها باید در مواردی که به راهرو باز می‌شوند، فرورفته باشند تا از مخاطرات احتمالی جلوگیری شود</a:t>
            </a:r>
            <a:endParaRPr lang="en-US" dirty="0">
              <a:cs typeface="B Homa" panose="00000400000000000000" pitchFamily="2" charset="-78"/>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5456247" y="2336106"/>
            <a:ext cx="3478605" cy="4264354"/>
          </a:xfrm>
          <a:prstGeom prst="rect">
            <a:avLst/>
          </a:prstGeom>
          <a:noFill/>
          <a:ln>
            <a:noFill/>
          </a:ln>
        </p:spPr>
      </p:pic>
    </p:spTree>
    <p:extLst>
      <p:ext uri="{BB962C8B-B14F-4D97-AF65-F5344CB8AC3E}">
        <p14:creationId xmlns:p14="http://schemas.microsoft.com/office/powerpoint/2010/main" val="14111957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txBox="1">
            <a:spLocks/>
          </p:cNvSpPr>
          <p:nvPr/>
        </p:nvSpPr>
        <p:spPr bwMode="auto">
          <a:xfrm>
            <a:off x="1403648" y="579438"/>
            <a:ext cx="73453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a-IR" sz="3600" b="1" dirty="0" smtClean="0">
                <a:solidFill>
                  <a:srgbClr val="F35F0D"/>
                </a:solidFill>
                <a:cs typeface="B Homa" pitchFamily="2" charset="-78"/>
              </a:rPr>
              <a:t>درهای داخلی</a:t>
            </a:r>
            <a:endParaRPr lang="fa-IR" sz="3600" b="1" dirty="0">
              <a:solidFill>
                <a:srgbClr val="F35F0D"/>
              </a:solidFill>
              <a:cs typeface="B Homa" pitchFamily="2" charset="-78"/>
            </a:endParaRPr>
          </a:p>
        </p:txBody>
      </p:sp>
      <p:sp>
        <p:nvSpPr>
          <p:cNvPr id="2" name="TextBox 1"/>
          <p:cNvSpPr txBox="1"/>
          <p:nvPr/>
        </p:nvSpPr>
        <p:spPr>
          <a:xfrm>
            <a:off x="395536" y="6309320"/>
            <a:ext cx="7561386" cy="338554"/>
          </a:xfrm>
          <a:prstGeom prst="rect">
            <a:avLst/>
          </a:prstGeom>
          <a:noFill/>
        </p:spPr>
        <p:txBody>
          <a:bodyPr wrap="square" rtlCol="0">
            <a:spAutoFit/>
          </a:bodyPr>
          <a:lstStyle/>
          <a:p>
            <a:r>
              <a:rPr lang="fa-IR" sz="1600" dirty="0">
                <a:cs typeface="B Homa" panose="00000400000000000000" pitchFamily="2" charset="-78"/>
              </a:rPr>
              <a:t>عرض درهای داخلی(به جز توالت‌ها و رختکن‌های دسترس‌پذیر)، منبع: ورزش ایرلند شمالی، 2010</a:t>
            </a:r>
            <a:endParaRPr lang="en-US" sz="1600" dirty="0">
              <a:cs typeface="B Homa" panose="000004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392468458"/>
              </p:ext>
            </p:extLst>
          </p:nvPr>
        </p:nvGraphicFramePr>
        <p:xfrm>
          <a:off x="611560" y="1434048"/>
          <a:ext cx="7747302" cy="4922520"/>
        </p:xfrm>
        <a:graphic>
          <a:graphicData uri="http://schemas.openxmlformats.org/drawingml/2006/table">
            <a:tbl>
              <a:tblPr rtl="1" firstRow="1" firstCol="1" bandRow="1">
                <a:tableStyleId>{E8B1032C-EA38-4F05-BA0D-38AFFFC7BED3}</a:tableStyleId>
              </a:tblPr>
              <a:tblGrid>
                <a:gridCol w="6140092"/>
                <a:gridCol w="1607210"/>
              </a:tblGrid>
              <a:tr h="426457">
                <a:tc>
                  <a:txBody>
                    <a:bodyPr/>
                    <a:lstStyle/>
                    <a:p>
                      <a:pPr marL="0" marR="0" algn="ctr" rtl="1">
                        <a:spcBef>
                          <a:spcPts val="1200"/>
                        </a:spcBef>
                        <a:spcAft>
                          <a:spcPts val="0"/>
                        </a:spcAft>
                      </a:pPr>
                      <a:r>
                        <a:rPr lang="fa-IR" sz="1400" b="1" dirty="0">
                          <a:effectLst/>
                          <a:cs typeface="2  Nazanin" panose="00000400000000000000" pitchFamily="2" charset="-78"/>
                        </a:rPr>
                        <a:t>نوع فضای </a:t>
                      </a:r>
                      <a:r>
                        <a:rPr lang="fa-IR" sz="1400" b="1" dirty="0" smtClean="0">
                          <a:effectLst/>
                          <a:cs typeface="2  Nazanin" panose="00000400000000000000" pitchFamily="2" charset="-78"/>
                        </a:rPr>
                        <a:t>ورزشی</a:t>
                      </a:r>
                    </a:p>
                    <a:p>
                      <a:pPr marL="0" marR="0" algn="ctr" rtl="1">
                        <a:spcBef>
                          <a:spcPts val="1200"/>
                        </a:spcBef>
                        <a:spcAft>
                          <a:spcPts val="0"/>
                        </a:spcAft>
                      </a:pPr>
                      <a:endParaRPr lang="en-US" sz="1500" b="1" dirty="0">
                        <a:effectLst/>
                        <a:latin typeface="Calibri" panose="020F0502020204030204" pitchFamily="34" charset="0"/>
                        <a:ea typeface="Calibri" panose="020F0502020204030204" pitchFamily="34" charset="0"/>
                        <a:cs typeface="2  Nazanin" panose="00000400000000000000" pitchFamily="2" charset="-78"/>
                      </a:endParaRPr>
                    </a:p>
                  </a:txBody>
                  <a:tcPr marL="95953" marR="95953" marT="0" marB="0"/>
                </a:tc>
                <a:tc>
                  <a:txBody>
                    <a:bodyPr/>
                    <a:lstStyle/>
                    <a:p>
                      <a:pPr marL="0" marR="0" algn="ctr" rtl="1">
                        <a:spcBef>
                          <a:spcPts val="1200"/>
                        </a:spcBef>
                        <a:spcAft>
                          <a:spcPts val="0"/>
                        </a:spcAft>
                      </a:pPr>
                      <a:r>
                        <a:rPr lang="fa-IR" sz="1400" b="1" dirty="0">
                          <a:effectLst/>
                          <a:cs typeface="2  Nazanin" panose="00000400000000000000" pitchFamily="2" charset="-78"/>
                        </a:rPr>
                        <a:t>حداقل عرض کامل بدون مانع</a:t>
                      </a:r>
                      <a:endParaRPr lang="en-US" sz="1500" b="1" dirty="0">
                        <a:effectLst/>
                        <a:latin typeface="Calibri" panose="020F0502020204030204" pitchFamily="34" charset="0"/>
                        <a:ea typeface="Calibri" panose="020F0502020204030204" pitchFamily="34" charset="0"/>
                        <a:cs typeface="2  Nazanin" panose="00000400000000000000" pitchFamily="2" charset="-78"/>
                      </a:endParaRPr>
                    </a:p>
                  </a:txBody>
                  <a:tcPr marL="95953" marR="95953" marT="0" marB="0"/>
                </a:tc>
              </a:tr>
              <a:tr h="426457">
                <a:tc>
                  <a:txBody>
                    <a:bodyPr/>
                    <a:lstStyle/>
                    <a:p>
                      <a:pPr marL="0" marR="0" algn="just" rtl="1">
                        <a:spcBef>
                          <a:spcPts val="1200"/>
                        </a:spcBef>
                        <a:spcAft>
                          <a:spcPts val="0"/>
                        </a:spcAft>
                      </a:pPr>
                      <a:r>
                        <a:rPr lang="fa-IR" sz="1600" b="0" dirty="0">
                          <a:effectLst/>
                          <a:cs typeface="2  Nazanin" panose="00000400000000000000" pitchFamily="2" charset="-78"/>
                        </a:rPr>
                        <a:t>باشگاه‌ها و سالن‌های ورزشی به طور کلی، به جز آنها که مخصوص بسکتبال خارج از سالن، تنس و دو و میدانی </a:t>
                      </a:r>
                      <a:r>
                        <a:rPr lang="fa-IR" sz="1600" b="0" dirty="0" smtClean="0">
                          <a:effectLst/>
                          <a:cs typeface="2  Nazanin" panose="00000400000000000000" pitchFamily="2" charset="-78"/>
                        </a:rPr>
                        <a:t>هستند</a:t>
                      </a:r>
                    </a:p>
                    <a:p>
                      <a:pPr marL="0" marR="0" algn="just" rtl="1">
                        <a:spcBef>
                          <a:spcPts val="1200"/>
                        </a:spcBef>
                        <a:spcAft>
                          <a:spcPts val="0"/>
                        </a:spcAft>
                      </a:pPr>
                      <a:endParaRPr lang="en-US" sz="1600" b="0" dirty="0">
                        <a:effectLst/>
                        <a:latin typeface="Calibri" panose="020F0502020204030204" pitchFamily="34" charset="0"/>
                        <a:ea typeface="Calibri" panose="020F0502020204030204" pitchFamily="34" charset="0"/>
                        <a:cs typeface="2  Nazanin" panose="00000400000000000000" pitchFamily="2" charset="-78"/>
                      </a:endParaRPr>
                    </a:p>
                  </a:txBody>
                  <a:tcPr marL="95953" marR="95953" marT="0" marB="0"/>
                </a:tc>
                <a:tc>
                  <a:txBody>
                    <a:bodyPr/>
                    <a:lstStyle/>
                    <a:p>
                      <a:pPr marL="0" marR="0" algn="ctr" rtl="1">
                        <a:spcBef>
                          <a:spcPts val="1200"/>
                        </a:spcBef>
                        <a:spcAft>
                          <a:spcPts val="0"/>
                        </a:spcAft>
                      </a:pPr>
                      <a:r>
                        <a:rPr lang="fa-IR" sz="1600" b="0" dirty="0">
                          <a:effectLst/>
                          <a:cs typeface="2  Nazanin" panose="00000400000000000000" pitchFamily="2" charset="-78"/>
                        </a:rPr>
                        <a:t>87.5 سانتیمتر</a:t>
                      </a:r>
                      <a:endParaRPr lang="en-US" sz="1600" b="0" dirty="0">
                        <a:effectLst/>
                        <a:latin typeface="Calibri" panose="020F0502020204030204" pitchFamily="34" charset="0"/>
                        <a:ea typeface="Calibri" panose="020F0502020204030204" pitchFamily="34" charset="0"/>
                        <a:cs typeface="2  Nazanin" panose="00000400000000000000" pitchFamily="2" charset="-78"/>
                      </a:endParaRPr>
                    </a:p>
                  </a:txBody>
                  <a:tcPr marL="95953" marR="95953" marT="0" marB="0"/>
                </a:tc>
              </a:tr>
              <a:tr h="213228">
                <a:tc>
                  <a:txBody>
                    <a:bodyPr/>
                    <a:lstStyle/>
                    <a:p>
                      <a:pPr marL="0" marR="0" algn="just" rtl="1">
                        <a:spcBef>
                          <a:spcPts val="1200"/>
                        </a:spcBef>
                        <a:spcAft>
                          <a:spcPts val="0"/>
                        </a:spcAft>
                      </a:pPr>
                      <a:r>
                        <a:rPr lang="fa-IR" sz="1600" b="0" dirty="0">
                          <a:effectLst/>
                          <a:cs typeface="2  Nazanin" panose="00000400000000000000" pitchFamily="2" charset="-78"/>
                        </a:rPr>
                        <a:t>سالن‌های بندسازی و تناسب </a:t>
                      </a:r>
                      <a:r>
                        <a:rPr lang="fa-IR" sz="1600" b="0" dirty="0" smtClean="0">
                          <a:effectLst/>
                          <a:cs typeface="2  Nazanin" panose="00000400000000000000" pitchFamily="2" charset="-78"/>
                        </a:rPr>
                        <a:t>اندام</a:t>
                      </a:r>
                    </a:p>
                    <a:p>
                      <a:pPr marL="0" marR="0" algn="just" rtl="1">
                        <a:spcBef>
                          <a:spcPts val="1200"/>
                        </a:spcBef>
                        <a:spcAft>
                          <a:spcPts val="0"/>
                        </a:spcAft>
                      </a:pPr>
                      <a:endParaRPr lang="en-US" sz="1600" b="0" dirty="0">
                        <a:effectLst/>
                        <a:latin typeface="Calibri" panose="020F0502020204030204" pitchFamily="34" charset="0"/>
                        <a:ea typeface="Calibri" panose="020F0502020204030204" pitchFamily="34" charset="0"/>
                        <a:cs typeface="2  Nazanin" panose="00000400000000000000" pitchFamily="2" charset="-78"/>
                      </a:endParaRPr>
                    </a:p>
                  </a:txBody>
                  <a:tcPr marL="95953" marR="95953" marT="0" marB="0"/>
                </a:tc>
                <a:tc>
                  <a:txBody>
                    <a:bodyPr/>
                    <a:lstStyle/>
                    <a:p>
                      <a:pPr marL="0" marR="0" algn="ctr" rtl="1">
                        <a:spcBef>
                          <a:spcPts val="1200"/>
                        </a:spcBef>
                        <a:spcAft>
                          <a:spcPts val="0"/>
                        </a:spcAft>
                      </a:pPr>
                      <a:r>
                        <a:rPr lang="fa-IR" sz="1600" b="0">
                          <a:effectLst/>
                          <a:cs typeface="2  Nazanin" panose="00000400000000000000" pitchFamily="2" charset="-78"/>
                        </a:rPr>
                        <a:t>87.5 سانتیمتر</a:t>
                      </a:r>
                      <a:endParaRPr lang="en-US" sz="1600" b="0">
                        <a:effectLst/>
                        <a:latin typeface="Calibri" panose="020F0502020204030204" pitchFamily="34" charset="0"/>
                        <a:ea typeface="Calibri" panose="020F0502020204030204" pitchFamily="34" charset="0"/>
                        <a:cs typeface="2  Nazanin" panose="00000400000000000000" pitchFamily="2" charset="-78"/>
                      </a:endParaRPr>
                    </a:p>
                  </a:txBody>
                  <a:tcPr marL="95953" marR="95953" marT="0" marB="0"/>
                </a:tc>
              </a:tr>
              <a:tr h="213228">
                <a:tc>
                  <a:txBody>
                    <a:bodyPr/>
                    <a:lstStyle/>
                    <a:p>
                      <a:pPr marL="0" marR="0" algn="just" rtl="1">
                        <a:spcBef>
                          <a:spcPts val="1200"/>
                        </a:spcBef>
                        <a:spcAft>
                          <a:spcPts val="0"/>
                        </a:spcAft>
                      </a:pPr>
                      <a:r>
                        <a:rPr lang="fa-IR" sz="1600" b="0" dirty="0">
                          <a:effectLst/>
                          <a:cs typeface="2  Nazanin" panose="00000400000000000000" pitchFamily="2" charset="-78"/>
                        </a:rPr>
                        <a:t>سالن‌های ورزشی کوچک و متوسط (4 سالنه یا کمتر</a:t>
                      </a:r>
                      <a:r>
                        <a:rPr lang="fa-IR" sz="1600" b="0" dirty="0" smtClean="0">
                          <a:effectLst/>
                          <a:cs typeface="2  Nazanin" panose="00000400000000000000" pitchFamily="2" charset="-78"/>
                        </a:rPr>
                        <a:t>)</a:t>
                      </a:r>
                    </a:p>
                    <a:p>
                      <a:pPr marL="0" marR="0" algn="just" rtl="1">
                        <a:spcBef>
                          <a:spcPts val="1200"/>
                        </a:spcBef>
                        <a:spcAft>
                          <a:spcPts val="0"/>
                        </a:spcAft>
                      </a:pPr>
                      <a:endParaRPr lang="en-US" sz="1600" b="0" dirty="0">
                        <a:effectLst/>
                        <a:latin typeface="Calibri" panose="020F0502020204030204" pitchFamily="34" charset="0"/>
                        <a:ea typeface="Calibri" panose="020F0502020204030204" pitchFamily="34" charset="0"/>
                        <a:cs typeface="2  Nazanin" panose="00000400000000000000" pitchFamily="2" charset="-78"/>
                      </a:endParaRPr>
                    </a:p>
                  </a:txBody>
                  <a:tcPr marL="95953" marR="95953" marT="0" marB="0"/>
                </a:tc>
                <a:tc>
                  <a:txBody>
                    <a:bodyPr/>
                    <a:lstStyle/>
                    <a:p>
                      <a:pPr marL="0" marR="0" algn="ctr" rtl="1">
                        <a:spcBef>
                          <a:spcPts val="1200"/>
                        </a:spcBef>
                        <a:spcAft>
                          <a:spcPts val="0"/>
                        </a:spcAft>
                      </a:pPr>
                      <a:r>
                        <a:rPr lang="fa-IR" sz="1600" b="0">
                          <a:effectLst/>
                          <a:cs typeface="2  Nazanin" panose="00000400000000000000" pitchFamily="2" charset="-78"/>
                        </a:rPr>
                        <a:t>100 سانتیمتر*</a:t>
                      </a:r>
                      <a:endParaRPr lang="en-US" sz="1600" b="0">
                        <a:effectLst/>
                        <a:latin typeface="Calibri" panose="020F0502020204030204" pitchFamily="34" charset="0"/>
                        <a:ea typeface="Calibri" panose="020F0502020204030204" pitchFamily="34" charset="0"/>
                        <a:cs typeface="2  Nazanin" panose="00000400000000000000" pitchFamily="2" charset="-78"/>
                      </a:endParaRPr>
                    </a:p>
                  </a:txBody>
                  <a:tcPr marL="95953" marR="95953" marT="0" marB="0"/>
                </a:tc>
              </a:tr>
              <a:tr h="213228">
                <a:tc>
                  <a:txBody>
                    <a:bodyPr/>
                    <a:lstStyle/>
                    <a:p>
                      <a:pPr marL="0" marR="0" algn="just" rtl="1">
                        <a:spcBef>
                          <a:spcPts val="1200"/>
                        </a:spcBef>
                        <a:spcAft>
                          <a:spcPts val="0"/>
                        </a:spcAft>
                      </a:pPr>
                      <a:r>
                        <a:rPr lang="fa-IR" sz="1600" b="0" dirty="0">
                          <a:effectLst/>
                          <a:cs typeface="2  Nazanin" panose="00000400000000000000" pitchFamily="2" charset="-78"/>
                        </a:rPr>
                        <a:t>سالن‌های ورزشی بزرگ (6 سالنه یا بیشتر و/یا استخرهای شنا</a:t>
                      </a:r>
                      <a:r>
                        <a:rPr lang="fa-IR" sz="1600" b="0" dirty="0" smtClean="0">
                          <a:effectLst/>
                          <a:cs typeface="2  Nazanin" panose="00000400000000000000" pitchFamily="2" charset="-78"/>
                        </a:rPr>
                        <a:t>)</a:t>
                      </a:r>
                    </a:p>
                    <a:p>
                      <a:pPr marL="0" marR="0" algn="just" rtl="1">
                        <a:spcBef>
                          <a:spcPts val="1200"/>
                        </a:spcBef>
                        <a:spcAft>
                          <a:spcPts val="0"/>
                        </a:spcAft>
                      </a:pPr>
                      <a:endParaRPr lang="en-US" sz="1600" b="0" dirty="0">
                        <a:effectLst/>
                        <a:latin typeface="Calibri" panose="020F0502020204030204" pitchFamily="34" charset="0"/>
                        <a:ea typeface="Calibri" panose="020F0502020204030204" pitchFamily="34" charset="0"/>
                        <a:cs typeface="2  Nazanin" panose="00000400000000000000" pitchFamily="2" charset="-78"/>
                      </a:endParaRPr>
                    </a:p>
                  </a:txBody>
                  <a:tcPr marL="95953" marR="95953" marT="0" marB="0"/>
                </a:tc>
                <a:tc>
                  <a:txBody>
                    <a:bodyPr/>
                    <a:lstStyle/>
                    <a:p>
                      <a:pPr marL="0" marR="0" algn="ctr" rtl="1">
                        <a:spcBef>
                          <a:spcPts val="1200"/>
                        </a:spcBef>
                        <a:spcAft>
                          <a:spcPts val="0"/>
                        </a:spcAft>
                      </a:pPr>
                      <a:r>
                        <a:rPr lang="fa-IR" sz="1600" b="0">
                          <a:effectLst/>
                          <a:cs typeface="2  Nazanin" panose="00000400000000000000" pitchFamily="2" charset="-78"/>
                        </a:rPr>
                        <a:t>100 سانتیمتر*</a:t>
                      </a:r>
                      <a:endParaRPr lang="en-US" sz="1600" b="0">
                        <a:effectLst/>
                        <a:latin typeface="Calibri" panose="020F0502020204030204" pitchFamily="34" charset="0"/>
                        <a:ea typeface="Calibri" panose="020F0502020204030204" pitchFamily="34" charset="0"/>
                        <a:cs typeface="2  Nazanin" panose="00000400000000000000" pitchFamily="2" charset="-78"/>
                      </a:endParaRPr>
                    </a:p>
                  </a:txBody>
                  <a:tcPr marL="95953" marR="95953" marT="0" marB="0"/>
                </a:tc>
              </a:tr>
              <a:tr h="213228">
                <a:tc>
                  <a:txBody>
                    <a:bodyPr/>
                    <a:lstStyle/>
                    <a:p>
                      <a:pPr marL="0" marR="0" algn="just" rtl="1">
                        <a:spcBef>
                          <a:spcPts val="1200"/>
                        </a:spcBef>
                        <a:spcAft>
                          <a:spcPts val="0"/>
                        </a:spcAft>
                      </a:pPr>
                      <a:r>
                        <a:rPr lang="fa-IR" sz="1600" b="0" dirty="0">
                          <a:effectLst/>
                          <a:cs typeface="2  Nazanin" panose="00000400000000000000" pitchFamily="2" charset="-78"/>
                        </a:rPr>
                        <a:t>سایر اماکن ورزشی نظیر پیست‌های </a:t>
                      </a:r>
                      <a:r>
                        <a:rPr lang="fa-IR" sz="1600" b="0" dirty="0" smtClean="0">
                          <a:effectLst/>
                          <a:cs typeface="2  Nazanin" panose="00000400000000000000" pitchFamily="2" charset="-78"/>
                        </a:rPr>
                        <a:t>دوچرخه‌سوار</a:t>
                      </a:r>
                    </a:p>
                    <a:p>
                      <a:pPr marL="0" marR="0" algn="just" rtl="1">
                        <a:spcBef>
                          <a:spcPts val="1200"/>
                        </a:spcBef>
                        <a:spcAft>
                          <a:spcPts val="0"/>
                        </a:spcAft>
                      </a:pPr>
                      <a:endParaRPr lang="en-US" sz="1600" b="0" dirty="0">
                        <a:effectLst/>
                        <a:latin typeface="Calibri" panose="020F0502020204030204" pitchFamily="34" charset="0"/>
                        <a:ea typeface="Calibri" panose="020F0502020204030204" pitchFamily="34" charset="0"/>
                        <a:cs typeface="2  Nazanin" panose="00000400000000000000" pitchFamily="2" charset="-78"/>
                      </a:endParaRPr>
                    </a:p>
                  </a:txBody>
                  <a:tcPr marL="95953" marR="95953" marT="0" marB="0"/>
                </a:tc>
                <a:tc>
                  <a:txBody>
                    <a:bodyPr/>
                    <a:lstStyle/>
                    <a:p>
                      <a:pPr marL="0" marR="0" algn="ctr" rtl="1">
                        <a:spcBef>
                          <a:spcPts val="1200"/>
                        </a:spcBef>
                        <a:spcAft>
                          <a:spcPts val="0"/>
                        </a:spcAft>
                      </a:pPr>
                      <a:r>
                        <a:rPr lang="fa-IR" sz="1600" b="0">
                          <a:effectLst/>
                          <a:cs typeface="2  Nazanin" panose="00000400000000000000" pitchFamily="2" charset="-78"/>
                        </a:rPr>
                        <a:t>100سانتیمتر*</a:t>
                      </a:r>
                      <a:endParaRPr lang="en-US" sz="1600" b="0">
                        <a:effectLst/>
                        <a:latin typeface="Calibri" panose="020F0502020204030204" pitchFamily="34" charset="0"/>
                        <a:ea typeface="Calibri" panose="020F0502020204030204" pitchFamily="34" charset="0"/>
                        <a:cs typeface="2  Nazanin" panose="00000400000000000000" pitchFamily="2" charset="-78"/>
                      </a:endParaRPr>
                    </a:p>
                  </a:txBody>
                  <a:tcPr marL="95953" marR="95953" marT="0" marB="0"/>
                </a:tc>
              </a:tr>
              <a:tr h="756984">
                <a:tc gridSpan="2">
                  <a:txBody>
                    <a:bodyPr/>
                    <a:lstStyle/>
                    <a:p>
                      <a:pPr marL="285750" marR="0" indent="-285750" algn="just" rtl="1">
                        <a:spcBef>
                          <a:spcPts val="1200"/>
                        </a:spcBef>
                        <a:spcAft>
                          <a:spcPts val="0"/>
                        </a:spcAft>
                        <a:buFont typeface="Arial" panose="020B0604020202020204" pitchFamily="34" charset="0"/>
                        <a:buChar char="•"/>
                      </a:pPr>
                      <a:r>
                        <a:rPr lang="fa-IR" sz="1600" b="0" dirty="0" smtClean="0">
                          <a:effectLst/>
                          <a:cs typeface="2  Nazanin" panose="00000400000000000000" pitchFamily="2" charset="-78"/>
                        </a:rPr>
                        <a:t>در </a:t>
                      </a:r>
                      <a:r>
                        <a:rPr lang="fa-IR" sz="1600" b="0" dirty="0">
                          <a:effectLst/>
                          <a:cs typeface="2  Nazanin" panose="00000400000000000000" pitchFamily="2" charset="-78"/>
                        </a:rPr>
                        <a:t>مواردی که ممکن است فضای ورزشی برای فعالیت‌های تنیس با ویلچر نیز استفاده شود، عرض کامل درها باید به 120 سانتیمتر افزایش یابد تا ویلچر‌های تنیس را که بزرگ‌تر از ویلچرهای ورزشی دیگر هستند در خود جای دهند</a:t>
                      </a:r>
                      <a:r>
                        <a:rPr lang="fa-IR" sz="1600" b="0" dirty="0" smtClean="0">
                          <a:effectLst/>
                          <a:cs typeface="2  Nazanin" panose="00000400000000000000" pitchFamily="2" charset="-78"/>
                        </a:rPr>
                        <a:t>.</a:t>
                      </a:r>
                    </a:p>
                    <a:p>
                      <a:pPr marL="285750" marR="0" indent="-285750" algn="just" rtl="1">
                        <a:spcBef>
                          <a:spcPts val="1200"/>
                        </a:spcBef>
                        <a:spcAft>
                          <a:spcPts val="0"/>
                        </a:spcAft>
                        <a:buFont typeface="Arial" panose="020B0604020202020204" pitchFamily="34" charset="0"/>
                        <a:buChar char="•"/>
                      </a:pPr>
                      <a:endParaRPr lang="en-US" sz="1600" b="0" dirty="0">
                        <a:effectLst/>
                        <a:latin typeface="Calibri" panose="020F0502020204030204" pitchFamily="34" charset="0"/>
                        <a:ea typeface="Calibri" panose="020F0502020204030204" pitchFamily="34" charset="0"/>
                        <a:cs typeface="2  Nazanin" panose="00000400000000000000" pitchFamily="2" charset="-78"/>
                      </a:endParaRPr>
                    </a:p>
                  </a:txBody>
                  <a:tcPr marL="95953" marR="95953" marT="0" marB="0"/>
                </a:tc>
                <a:tc hMerge="1">
                  <a:txBody>
                    <a:bodyPr/>
                    <a:lstStyle/>
                    <a:p>
                      <a:endParaRPr lang="en-US"/>
                    </a:p>
                  </a:txBody>
                  <a:tcPr/>
                </a:tc>
              </a:tr>
            </a:tbl>
          </a:graphicData>
        </a:graphic>
      </p:graphicFrame>
    </p:spTree>
    <p:extLst>
      <p:ext uri="{BB962C8B-B14F-4D97-AF65-F5344CB8AC3E}">
        <p14:creationId xmlns:p14="http://schemas.microsoft.com/office/powerpoint/2010/main" val="17676914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1052736"/>
            <a:ext cx="8390495" cy="923330"/>
          </a:xfrm>
          <a:prstGeom prst="rect">
            <a:avLst/>
          </a:prstGeom>
        </p:spPr>
        <p:txBody>
          <a:bodyPr wrap="square">
            <a:spAutoFit/>
          </a:bodyPr>
          <a:lstStyle/>
          <a:p>
            <a:pPr algn="just"/>
            <a:r>
              <a:rPr lang="fa-IR" dirty="0">
                <a:cs typeface="B Homa" panose="00000400000000000000" pitchFamily="2" charset="-78"/>
              </a:rPr>
              <a:t>تمام درها باید به گونه‌ای طراحی و نصب شوند که حداقل 30 سانتیمتر(و در حالت ایده‌آل 50 سانتیمتر) با دیوارهای برگشتی فاصله داشته </a:t>
            </a:r>
            <a:r>
              <a:rPr lang="fa-IR" dirty="0" smtClean="0">
                <a:cs typeface="B Homa" panose="00000400000000000000" pitchFamily="2" charset="-78"/>
              </a:rPr>
              <a:t>باشند. </a:t>
            </a:r>
            <a:r>
              <a:rPr lang="fa-IR" dirty="0">
                <a:cs typeface="B Homa" panose="00000400000000000000" pitchFamily="2" charset="-78"/>
              </a:rPr>
              <a:t>همچنین بتوانند حداقل 90 درجه باز شوند تا حداکثر عرض گشایش خود را ارائه دهند</a:t>
            </a:r>
            <a:endParaRPr lang="en-US" dirty="0">
              <a:cs typeface="B Homa" panose="00000400000000000000" pitchFamily="2" charset="-78"/>
            </a:endParaRP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395536" y="1976066"/>
            <a:ext cx="6048672" cy="4042095"/>
          </a:xfrm>
          <a:prstGeom prst="rect">
            <a:avLst/>
          </a:prstGeom>
        </p:spPr>
      </p:pic>
      <p:sp>
        <p:nvSpPr>
          <p:cNvPr id="5" name="TextBox 4"/>
          <p:cNvSpPr txBox="1"/>
          <p:nvPr/>
        </p:nvSpPr>
        <p:spPr>
          <a:xfrm>
            <a:off x="-1044624" y="6165304"/>
            <a:ext cx="8064896" cy="338554"/>
          </a:xfrm>
          <a:prstGeom prst="rect">
            <a:avLst/>
          </a:prstGeom>
          <a:noFill/>
        </p:spPr>
        <p:txBody>
          <a:bodyPr wrap="square" rtlCol="0">
            <a:spAutoFit/>
          </a:bodyPr>
          <a:lstStyle/>
          <a:p>
            <a:r>
              <a:rPr lang="fa-IR" sz="1600" dirty="0">
                <a:cs typeface="B Homa" panose="00000400000000000000" pitchFamily="2" charset="-78"/>
              </a:rPr>
              <a:t>فضاهای آزاد فرعی درها، منبع: ورزش انگلیس، 2010، بازترسیم از نویسندگان</a:t>
            </a:r>
            <a:endParaRPr lang="en-US" sz="1600" dirty="0">
              <a:cs typeface="B Homa" panose="00000400000000000000" pitchFamily="2" charset="-78"/>
            </a:endParaRPr>
          </a:p>
        </p:txBody>
      </p:sp>
    </p:spTree>
    <p:extLst>
      <p:ext uri="{BB962C8B-B14F-4D97-AF65-F5344CB8AC3E}">
        <p14:creationId xmlns:p14="http://schemas.microsoft.com/office/powerpoint/2010/main" val="40760045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4624" y="6165304"/>
            <a:ext cx="8064896" cy="338554"/>
          </a:xfrm>
          <a:prstGeom prst="rect">
            <a:avLst/>
          </a:prstGeom>
          <a:noFill/>
        </p:spPr>
        <p:txBody>
          <a:bodyPr wrap="square" rtlCol="0">
            <a:spAutoFit/>
          </a:bodyPr>
          <a:lstStyle/>
          <a:p>
            <a:r>
              <a:rPr lang="fa-IR" sz="1600" dirty="0">
                <a:cs typeface="B Homa" panose="00000400000000000000" pitchFamily="2" charset="-78"/>
              </a:rPr>
              <a:t>عرض کامل درها، منبع: ورزش انگلیس، 2010، بازترسیم از نویسندگان</a:t>
            </a:r>
            <a:endParaRPr lang="en-US" sz="1600" dirty="0">
              <a:cs typeface="B Homa" panose="00000400000000000000" pitchFamily="2" charset="-78"/>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bwMode="auto">
          <a:xfrm>
            <a:off x="1547664" y="476672"/>
            <a:ext cx="4892818" cy="5267683"/>
          </a:xfrm>
          <a:prstGeom prst="rect">
            <a:avLst/>
          </a:prstGeom>
          <a:noFill/>
          <a:ln>
            <a:noFill/>
          </a:ln>
        </p:spPr>
      </p:pic>
    </p:spTree>
    <p:extLst>
      <p:ext uri="{BB962C8B-B14F-4D97-AF65-F5344CB8AC3E}">
        <p14:creationId xmlns:p14="http://schemas.microsoft.com/office/powerpoint/2010/main" val="41610704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0624" y="6237312"/>
            <a:ext cx="8064896" cy="338554"/>
          </a:xfrm>
          <a:prstGeom prst="rect">
            <a:avLst/>
          </a:prstGeom>
          <a:noFill/>
        </p:spPr>
        <p:txBody>
          <a:bodyPr wrap="square" rtlCol="0">
            <a:spAutoFit/>
          </a:bodyPr>
          <a:lstStyle/>
          <a:p>
            <a:r>
              <a:rPr lang="fa-IR" sz="1600" dirty="0">
                <a:cs typeface="B Homa" panose="00000400000000000000" pitchFamily="2" charset="-78"/>
              </a:rPr>
              <a:t>موقعیت دریچه‌های دید، منبع: </a:t>
            </a:r>
            <a:r>
              <a:rPr lang="en-US" sz="1600" dirty="0">
                <a:cs typeface="B Homa" panose="00000400000000000000" pitchFamily="2" charset="-78"/>
              </a:rPr>
              <a:t>RIBA</a:t>
            </a:r>
            <a:r>
              <a:rPr lang="fa-IR" sz="1600" dirty="0">
                <a:cs typeface="B Homa" panose="00000400000000000000" pitchFamily="2" charset="-78"/>
              </a:rPr>
              <a:t>، 2004</a:t>
            </a:r>
            <a:endParaRPr lang="en-US" sz="1600" dirty="0">
              <a:cs typeface="B Homa" panose="00000400000000000000" pitchFamily="2" charset="-78"/>
            </a:endParaRPr>
          </a:p>
        </p:txBody>
      </p:sp>
      <p:pic>
        <p:nvPicPr>
          <p:cNvPr id="4" name="Picture 3"/>
          <p:cNvPicPr/>
          <p:nvPr/>
        </p:nvPicPr>
        <p:blipFill rotWithShape="1">
          <a:blip r:embed="rId2">
            <a:extLst>
              <a:ext uri="{28A0092B-C50C-407E-A947-70E740481C1C}">
                <a14:useLocalDpi xmlns:a14="http://schemas.microsoft.com/office/drawing/2010/main" val="0"/>
              </a:ext>
            </a:extLst>
          </a:blip>
          <a:srcRect t="11139" b="4406"/>
          <a:stretch/>
        </p:blipFill>
        <p:spPr bwMode="auto">
          <a:xfrm>
            <a:off x="467916" y="864271"/>
            <a:ext cx="8280548" cy="50850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222784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0624" y="6237312"/>
            <a:ext cx="8064896" cy="338554"/>
          </a:xfrm>
          <a:prstGeom prst="rect">
            <a:avLst/>
          </a:prstGeom>
          <a:noFill/>
        </p:spPr>
        <p:txBody>
          <a:bodyPr wrap="square" rtlCol="0">
            <a:spAutoFit/>
          </a:bodyPr>
          <a:lstStyle/>
          <a:p>
            <a:r>
              <a:rPr lang="fa-IR" sz="1600" dirty="0">
                <a:cs typeface="B Homa" panose="00000400000000000000" pitchFamily="2" charset="-78"/>
              </a:rPr>
              <a:t>ارتفاع مناسب جهت قرارگیری دستگیره‌های در، منبع: ورزش ایرلند شمالی، 2010</a:t>
            </a:r>
            <a:endParaRPr lang="en-US" sz="1600" dirty="0">
              <a:cs typeface="B Homa" panose="00000400000000000000" pitchFamily="2" charset="-78"/>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38719" y="1169842"/>
            <a:ext cx="8581753" cy="4563414"/>
          </a:xfrm>
          <a:prstGeom prst="rect">
            <a:avLst/>
          </a:prstGeom>
        </p:spPr>
      </p:pic>
    </p:spTree>
    <p:extLst>
      <p:ext uri="{BB962C8B-B14F-4D97-AF65-F5344CB8AC3E}">
        <p14:creationId xmlns:p14="http://schemas.microsoft.com/office/powerpoint/2010/main" val="27290819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txBox="1">
            <a:spLocks/>
          </p:cNvSpPr>
          <p:nvPr/>
        </p:nvSpPr>
        <p:spPr bwMode="auto">
          <a:xfrm>
            <a:off x="1403648" y="579438"/>
            <a:ext cx="73453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a-IR" sz="3600" b="1" dirty="0" smtClean="0">
                <a:solidFill>
                  <a:srgbClr val="F35F0D"/>
                </a:solidFill>
                <a:cs typeface="B Homa" pitchFamily="2" charset="-78"/>
              </a:rPr>
              <a:t>پله</a:t>
            </a:r>
            <a:endParaRPr lang="fa-IR" sz="3600" b="1" dirty="0">
              <a:solidFill>
                <a:srgbClr val="F35F0D"/>
              </a:solidFill>
              <a:cs typeface="B Homa" pitchFamily="2" charset="-78"/>
            </a:endParaRPr>
          </a:p>
        </p:txBody>
      </p:sp>
      <p:sp>
        <p:nvSpPr>
          <p:cNvPr id="4" name="TextBox 3"/>
          <p:cNvSpPr txBox="1"/>
          <p:nvPr/>
        </p:nvSpPr>
        <p:spPr>
          <a:xfrm>
            <a:off x="539552" y="1556792"/>
            <a:ext cx="8209458" cy="5078313"/>
          </a:xfrm>
          <a:prstGeom prst="rect">
            <a:avLst/>
          </a:prstGeom>
          <a:noFill/>
        </p:spPr>
        <p:txBody>
          <a:bodyPr wrap="square" rtlCol="0">
            <a:spAutoFit/>
          </a:bodyPr>
          <a:lstStyle/>
          <a:p>
            <a:pPr marL="285750" lvl="0" indent="-285750">
              <a:buFont typeface="Arial" panose="020B0604020202020204" pitchFamily="34" charset="0"/>
              <a:buChar char="•"/>
            </a:pPr>
            <a:r>
              <a:rPr lang="fa-IR" dirty="0">
                <a:cs typeface="B Homa" panose="00000400000000000000" pitchFamily="2" charset="-78"/>
              </a:rPr>
              <a:t>حداکثر تعداد پله‌ها در یک رشته پلکان نامنقطع 12 عدد است(</a:t>
            </a:r>
            <a:r>
              <a:rPr lang="en-US" dirty="0">
                <a:cs typeface="B Homa" panose="00000400000000000000" pitchFamily="2" charset="-78"/>
              </a:rPr>
              <a:t>AD M</a:t>
            </a:r>
            <a:r>
              <a:rPr lang="fa-IR" dirty="0">
                <a:cs typeface="B Homa" panose="00000400000000000000" pitchFamily="2" charset="-78"/>
              </a:rPr>
              <a:t>، 2010</a:t>
            </a:r>
            <a:r>
              <a:rPr lang="fa-IR" dirty="0" smtClean="0">
                <a:cs typeface="B Homa" panose="00000400000000000000" pitchFamily="2" charset="-78"/>
              </a:rPr>
              <a:t>).</a:t>
            </a:r>
          </a:p>
          <a:p>
            <a:pPr marL="285750" lvl="0" indent="-285750">
              <a:buFont typeface="Arial" panose="020B0604020202020204" pitchFamily="34" charset="0"/>
              <a:buChar char="•"/>
            </a:pPr>
            <a:endParaRPr lang="en-US" dirty="0">
              <a:cs typeface="B Homa" panose="00000400000000000000" pitchFamily="2" charset="-78"/>
            </a:endParaRPr>
          </a:p>
          <a:p>
            <a:pPr marL="285750" lvl="0" indent="-285750">
              <a:buFont typeface="Arial" panose="020B0604020202020204" pitchFamily="34" charset="0"/>
              <a:buChar char="•"/>
            </a:pPr>
            <a:r>
              <a:rPr lang="fa-IR" dirty="0">
                <a:cs typeface="B Homa" panose="00000400000000000000" pitchFamily="2" charset="-78"/>
              </a:rPr>
              <a:t>حداکثر ارتفاع طی شده در هر رشته پلکان باید 180 سانتی متر باشد که 12 عدد پله ی 15 سانتی متری را شامل می‌شود(آلدرسون، 2010</a:t>
            </a:r>
            <a:r>
              <a:rPr lang="fa-IR" dirty="0" smtClean="0">
                <a:cs typeface="B Homa" panose="00000400000000000000" pitchFamily="2" charset="-78"/>
              </a:rPr>
              <a:t>).</a:t>
            </a:r>
          </a:p>
          <a:p>
            <a:pPr marL="285750" lvl="0" indent="-285750">
              <a:buFont typeface="Arial" panose="020B0604020202020204" pitchFamily="34" charset="0"/>
              <a:buChar char="•"/>
            </a:pPr>
            <a:endParaRPr lang="en-US" dirty="0">
              <a:cs typeface="B Homa" panose="00000400000000000000" pitchFamily="2" charset="-78"/>
            </a:endParaRPr>
          </a:p>
          <a:p>
            <a:pPr marL="285750" lvl="0" indent="-285750">
              <a:buFont typeface="Arial" panose="020B0604020202020204" pitchFamily="34" charset="0"/>
              <a:buChar char="•"/>
            </a:pPr>
            <a:r>
              <a:rPr lang="fa-IR" dirty="0">
                <a:cs typeface="B Homa" panose="00000400000000000000" pitchFamily="2" charset="-78"/>
              </a:rPr>
              <a:t>باید از رشته‌ پلکان‌هایی با کمتر از 3 پله اجتناب کرد(ورزش ایرلند شمالی، 2010</a:t>
            </a:r>
            <a:r>
              <a:rPr lang="fa-IR" dirty="0" smtClean="0">
                <a:cs typeface="B Homa" panose="00000400000000000000" pitchFamily="2" charset="-78"/>
              </a:rPr>
              <a:t>).</a:t>
            </a:r>
          </a:p>
          <a:p>
            <a:pPr marL="285750" lvl="0" indent="-285750">
              <a:buFont typeface="Arial" panose="020B0604020202020204" pitchFamily="34" charset="0"/>
              <a:buChar char="•"/>
            </a:pPr>
            <a:endParaRPr lang="en-US" dirty="0">
              <a:cs typeface="B Homa" panose="00000400000000000000" pitchFamily="2" charset="-78"/>
            </a:endParaRPr>
          </a:p>
          <a:p>
            <a:pPr marL="285750" lvl="0" indent="-285750">
              <a:buFont typeface="Arial" panose="020B0604020202020204" pitchFamily="34" charset="0"/>
              <a:buChar char="•"/>
            </a:pPr>
            <a:r>
              <a:rPr lang="fa-IR" dirty="0">
                <a:cs typeface="B Homa" panose="00000400000000000000" pitchFamily="2" charset="-78"/>
              </a:rPr>
              <a:t>عرض کامل هر پله باید حداقل 120 سانتیمتر باشد(8300</a:t>
            </a:r>
            <a:r>
              <a:rPr lang="en-US" dirty="0">
                <a:cs typeface="B Homa" panose="00000400000000000000" pitchFamily="2" charset="-78"/>
              </a:rPr>
              <a:t>BS</a:t>
            </a:r>
            <a:r>
              <a:rPr lang="fa-IR" dirty="0" smtClean="0">
                <a:cs typeface="B Homa" panose="00000400000000000000" pitchFamily="2" charset="-78"/>
              </a:rPr>
              <a:t>).</a:t>
            </a:r>
          </a:p>
          <a:p>
            <a:pPr marL="285750" lvl="0" indent="-285750">
              <a:buFont typeface="Arial" panose="020B0604020202020204" pitchFamily="34" charset="0"/>
              <a:buChar char="•"/>
            </a:pPr>
            <a:endParaRPr lang="en-US" dirty="0">
              <a:cs typeface="B Homa" panose="00000400000000000000" pitchFamily="2" charset="-78"/>
            </a:endParaRPr>
          </a:p>
          <a:p>
            <a:pPr marL="285750" lvl="0" indent="-285750">
              <a:buFont typeface="Arial" panose="020B0604020202020204" pitchFamily="34" charset="0"/>
              <a:buChar char="•"/>
            </a:pPr>
            <a:r>
              <a:rPr lang="fa-IR" dirty="0">
                <a:cs typeface="B Homa" panose="00000400000000000000" pitchFamily="2" charset="-78"/>
              </a:rPr>
              <a:t>عمق پله باید بین 25 تا 30 سانتیمتر باشد(ورزش ایرلند شمالی، 2010</a:t>
            </a:r>
            <a:r>
              <a:rPr lang="fa-IR" dirty="0" smtClean="0">
                <a:cs typeface="B Homa" panose="00000400000000000000" pitchFamily="2" charset="-78"/>
              </a:rPr>
              <a:t>).</a:t>
            </a:r>
          </a:p>
          <a:p>
            <a:pPr marL="285750" lvl="0" indent="-285750">
              <a:buFont typeface="Arial" panose="020B0604020202020204" pitchFamily="34" charset="0"/>
              <a:buChar char="•"/>
            </a:pPr>
            <a:endParaRPr lang="en-US" dirty="0">
              <a:cs typeface="B Homa" panose="00000400000000000000" pitchFamily="2" charset="-78"/>
            </a:endParaRPr>
          </a:p>
          <a:p>
            <a:pPr marL="285750" lvl="0" indent="-285750">
              <a:buFont typeface="Arial" panose="020B0604020202020204" pitchFamily="34" charset="0"/>
              <a:buChar char="•"/>
            </a:pPr>
            <a:r>
              <a:rPr lang="fa-IR" dirty="0">
                <a:cs typeface="B Homa" panose="00000400000000000000" pitchFamily="2" charset="-78"/>
              </a:rPr>
              <a:t>ارتفاع هر پله باید بین 15 تا 17 سانتیمتر باشد(</a:t>
            </a:r>
            <a:r>
              <a:rPr lang="en-US" dirty="0">
                <a:cs typeface="B Homa" panose="00000400000000000000" pitchFamily="2" charset="-78"/>
              </a:rPr>
              <a:t>AD M</a:t>
            </a:r>
            <a:r>
              <a:rPr lang="fa-IR" dirty="0">
                <a:cs typeface="B Homa" panose="00000400000000000000" pitchFamily="2" charset="-78"/>
              </a:rPr>
              <a:t>، 2010</a:t>
            </a:r>
            <a:r>
              <a:rPr lang="fa-IR" dirty="0" smtClean="0">
                <a:cs typeface="B Homa" panose="00000400000000000000" pitchFamily="2" charset="-78"/>
              </a:rPr>
              <a:t>).</a:t>
            </a:r>
          </a:p>
          <a:p>
            <a:pPr marL="285750" lvl="0" indent="-285750">
              <a:buFont typeface="Arial" panose="020B0604020202020204" pitchFamily="34" charset="0"/>
              <a:buChar char="•"/>
            </a:pPr>
            <a:endParaRPr lang="en-US" dirty="0">
              <a:cs typeface="B Homa" panose="00000400000000000000" pitchFamily="2" charset="-78"/>
            </a:endParaRPr>
          </a:p>
          <a:p>
            <a:pPr marL="285750" lvl="0" indent="-285750">
              <a:buFont typeface="Arial" panose="020B0604020202020204" pitchFamily="34" charset="0"/>
              <a:buChar char="•"/>
            </a:pPr>
            <a:r>
              <a:rPr lang="fa-IR" dirty="0">
                <a:cs typeface="B Homa" panose="00000400000000000000" pitchFamily="2" charset="-78"/>
              </a:rPr>
              <a:t>تمام پاگردها باید تراز بوده و حداقل 120 سانتیمتر عمق داشته و عاری از هر گونه مانعی نظیر لنگه‌های دری که به پاگرد باز می‌شوند باشند. پاگردهای میانی باید حداقل 120 سانتیمتر عرض و 150 سانتیمتر عمق داشته باشند(ورزش انگلیس، 2010).</a:t>
            </a:r>
            <a:endParaRPr lang="en-US" dirty="0">
              <a:cs typeface="B Homa" panose="00000400000000000000" pitchFamily="2" charset="-78"/>
            </a:endParaRPr>
          </a:p>
          <a:p>
            <a:pPr marL="285750" lvl="0" indent="-285750" rtl="0">
              <a:buFont typeface="Arial" panose="020B0604020202020204" pitchFamily="34" charset="0"/>
              <a:buChar char="•"/>
            </a:pPr>
            <a:endParaRPr lang="en-US" dirty="0">
              <a:cs typeface="B Homa" panose="00000400000000000000" pitchFamily="2" charset="-78"/>
            </a:endParaRPr>
          </a:p>
          <a:p>
            <a:pPr marL="285750" indent="-285750">
              <a:buFont typeface="Arial" panose="020B0604020202020204" pitchFamily="34" charset="0"/>
              <a:buChar char="•"/>
            </a:pPr>
            <a:endParaRPr lang="en-US" dirty="0">
              <a:cs typeface="B Homa" panose="00000400000000000000" pitchFamily="2" charset="-78"/>
            </a:endParaRPr>
          </a:p>
        </p:txBody>
      </p:sp>
    </p:spTree>
    <p:extLst>
      <p:ext uri="{BB962C8B-B14F-4D97-AF65-F5344CB8AC3E}">
        <p14:creationId xmlns:p14="http://schemas.microsoft.com/office/powerpoint/2010/main" val="4571163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txBox="1">
            <a:spLocks/>
          </p:cNvSpPr>
          <p:nvPr/>
        </p:nvSpPr>
        <p:spPr bwMode="auto">
          <a:xfrm>
            <a:off x="1403648" y="579438"/>
            <a:ext cx="73453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a-IR" sz="3600" b="1" dirty="0" smtClean="0">
                <a:solidFill>
                  <a:srgbClr val="F35F0D"/>
                </a:solidFill>
                <a:cs typeface="B Homa" pitchFamily="2" charset="-78"/>
              </a:rPr>
              <a:t>پله</a:t>
            </a:r>
            <a:endParaRPr lang="fa-IR" sz="3600" b="1" dirty="0">
              <a:solidFill>
                <a:srgbClr val="F35F0D"/>
              </a:solidFill>
              <a:cs typeface="B Homa" pitchFamily="2" charset="-78"/>
            </a:endParaRPr>
          </a:p>
        </p:txBody>
      </p:sp>
      <p:sp>
        <p:nvSpPr>
          <p:cNvPr id="4" name="TextBox 3"/>
          <p:cNvSpPr txBox="1"/>
          <p:nvPr/>
        </p:nvSpPr>
        <p:spPr>
          <a:xfrm>
            <a:off x="539552" y="1556792"/>
            <a:ext cx="8209458" cy="923330"/>
          </a:xfrm>
          <a:prstGeom prst="rect">
            <a:avLst/>
          </a:prstGeom>
          <a:noFill/>
        </p:spPr>
        <p:txBody>
          <a:bodyPr wrap="square" rtlCol="0">
            <a:spAutoFit/>
          </a:bodyPr>
          <a:lstStyle/>
          <a:p>
            <a:pPr marL="285750" lvl="0" indent="-285750">
              <a:buFont typeface="Arial" panose="020B0604020202020204" pitchFamily="34" charset="0"/>
              <a:buChar char="•"/>
            </a:pPr>
            <a:r>
              <a:rPr lang="fa-IR" dirty="0">
                <a:cs typeface="B Homa" panose="00000400000000000000" pitchFamily="2" charset="-78"/>
              </a:rPr>
              <a:t>لبه هر پله باید از نظر رنگ و روشنایی با کف پله تقابل داشته باشد(</a:t>
            </a:r>
            <a:r>
              <a:rPr lang="en-US" dirty="0">
                <a:cs typeface="B Homa" panose="00000400000000000000" pitchFamily="2" charset="-78"/>
              </a:rPr>
              <a:t>RIBA</a:t>
            </a:r>
            <a:r>
              <a:rPr lang="fa-IR" dirty="0">
                <a:cs typeface="B Homa" panose="00000400000000000000" pitchFamily="2" charset="-78"/>
              </a:rPr>
              <a:t>، 2004). برای این منظور لبه‌ی پله‌ها هم در قسمت ارتفاع پله و هم در قسمت کف پله به اندازه ی 5.5 سانتی متر باید مشخص </a:t>
            </a:r>
            <a:r>
              <a:rPr lang="fa-IR" dirty="0" smtClean="0">
                <a:cs typeface="B Homa" panose="00000400000000000000" pitchFamily="2" charset="-78"/>
              </a:rPr>
              <a:t>شود.</a:t>
            </a:r>
            <a:endParaRPr lang="en-US" dirty="0">
              <a:cs typeface="B Homa" panose="00000400000000000000" pitchFamily="2" charset="-78"/>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971600" y="2358598"/>
            <a:ext cx="3888432" cy="3988868"/>
          </a:xfrm>
          <a:prstGeom prst="rect">
            <a:avLst/>
          </a:prstGeom>
          <a:noFill/>
          <a:ln>
            <a:noFill/>
          </a:ln>
        </p:spPr>
      </p:pic>
    </p:spTree>
    <p:extLst>
      <p:ext uri="{BB962C8B-B14F-4D97-AF65-F5344CB8AC3E}">
        <p14:creationId xmlns:p14="http://schemas.microsoft.com/office/powerpoint/2010/main" val="4174720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2"/>
          <p:cNvSpPr txBox="1">
            <a:spLocks noChangeArrowheads="1"/>
          </p:cNvSpPr>
          <p:nvPr/>
        </p:nvSpPr>
        <p:spPr bwMode="auto">
          <a:xfrm>
            <a:off x="539552" y="1484784"/>
            <a:ext cx="8396335"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285750" indent="-285750" algn="just">
              <a:buFont typeface="Arial" panose="020B0604020202020204" pitchFamily="34" charset="0"/>
              <a:buChar char="•"/>
            </a:pPr>
            <a:r>
              <a:rPr lang="fa-IR" dirty="0">
                <a:cs typeface="B Homa" panose="00000400000000000000" pitchFamily="2" charset="-78"/>
              </a:rPr>
              <a:t>برخی افراد، بخصوص معلولین متحرک، پله‌های راحت را ترجیح می‌دهند و این پله‌ها باید همواره در مجاورت رمپ‌ها مورد استفاده قرار گیرند. </a:t>
            </a:r>
            <a:endParaRPr lang="fa-IR" dirty="0" smtClean="0">
              <a:cs typeface="B Homa" panose="00000400000000000000" pitchFamily="2" charset="-78"/>
            </a:endParaRPr>
          </a:p>
          <a:p>
            <a:pPr marL="285750" indent="-285750" algn="just">
              <a:buFont typeface="Arial" panose="020B0604020202020204" pitchFamily="34" charset="0"/>
              <a:buChar char="•"/>
            </a:pPr>
            <a:endParaRPr lang="en-US" dirty="0">
              <a:cs typeface="B Homa" panose="00000400000000000000" pitchFamily="2" charset="-78"/>
            </a:endParaRPr>
          </a:p>
          <a:p>
            <a:pPr marL="285750" lvl="0" indent="-285750" algn="just">
              <a:buFont typeface="Arial" panose="020B0604020202020204" pitchFamily="34" charset="0"/>
              <a:buChar char="•"/>
            </a:pPr>
            <a:r>
              <a:rPr lang="fa-IR" dirty="0">
                <a:cs typeface="B Homa" panose="00000400000000000000" pitchFamily="2" charset="-78"/>
              </a:rPr>
              <a:t>نباید از پله‌هایی استفاده کرد که بین آنها فضای خالی وجود دارد. تمام پله‌ها باید تنه عمودی داشته باشند تا امکان گیرکردن پای افراد درون پله‌ها از بین برود(ورزش انگلیس، 2010</a:t>
            </a:r>
            <a:r>
              <a:rPr lang="fa-IR" dirty="0" smtClean="0">
                <a:cs typeface="B Homa" panose="00000400000000000000" pitchFamily="2" charset="-78"/>
              </a:rPr>
              <a:t>).</a:t>
            </a:r>
          </a:p>
          <a:p>
            <a:pPr marL="285750" lvl="0" indent="-285750" algn="just">
              <a:buFont typeface="Arial" panose="020B0604020202020204" pitchFamily="34" charset="0"/>
              <a:buChar char="•"/>
            </a:pPr>
            <a:endParaRPr lang="en-US" dirty="0">
              <a:cs typeface="B Homa" panose="00000400000000000000" pitchFamily="2" charset="-78"/>
            </a:endParaRPr>
          </a:p>
          <a:p>
            <a:pPr marL="285750" lvl="0" indent="-285750" algn="just">
              <a:buFont typeface="Arial" panose="020B0604020202020204" pitchFamily="34" charset="0"/>
              <a:buChar char="•"/>
            </a:pPr>
            <a:r>
              <a:rPr lang="fa-IR" dirty="0">
                <a:cs typeface="B Homa" panose="00000400000000000000" pitchFamily="2" charset="-78"/>
              </a:rPr>
              <a:t>حداقل عمق آزاد پاگردهای ابتدایی و انتهایی هر رشته پلکان باید 120 سانتیمتر (ترجیحاً 180 سانتیمتر) باشد. تمام پاگردها باید عاری از فضای چرخش لنگه درها باشند(</a:t>
            </a:r>
            <a:r>
              <a:rPr lang="en-US" dirty="0">
                <a:cs typeface="B Homa" panose="00000400000000000000" pitchFamily="2" charset="-78"/>
              </a:rPr>
              <a:t>RIBA</a:t>
            </a:r>
            <a:r>
              <a:rPr lang="fa-IR" dirty="0">
                <a:cs typeface="B Homa" panose="00000400000000000000" pitchFamily="2" charset="-78"/>
              </a:rPr>
              <a:t> ، 2004</a:t>
            </a:r>
            <a:r>
              <a:rPr lang="fa-IR" dirty="0" smtClean="0">
                <a:cs typeface="B Homa" panose="00000400000000000000" pitchFamily="2" charset="-78"/>
              </a:rPr>
              <a:t>).</a:t>
            </a:r>
          </a:p>
          <a:p>
            <a:pPr marL="285750" lvl="0" indent="-285750" algn="just">
              <a:buFont typeface="Arial" panose="020B0604020202020204" pitchFamily="34" charset="0"/>
              <a:buChar char="•"/>
            </a:pPr>
            <a:endParaRPr lang="en-US" dirty="0">
              <a:cs typeface="B Homa" panose="00000400000000000000" pitchFamily="2" charset="-78"/>
            </a:endParaRPr>
          </a:p>
          <a:p>
            <a:pPr marL="285750" lvl="0" indent="-285750" algn="just">
              <a:buFont typeface="Arial" panose="020B0604020202020204" pitchFamily="34" charset="0"/>
              <a:buChar char="•"/>
            </a:pPr>
            <a:r>
              <a:rPr lang="fa-IR" dirty="0">
                <a:cs typeface="B Homa" panose="00000400000000000000" pitchFamily="2" charset="-78"/>
              </a:rPr>
              <a:t>استفاده از رشته‌پلکان‌های مستقیم نسبت به رشته‌پلکان‌های مارپیچی یا دارای زاویه تند، برای افراد آسان‌تر است. با این حال ممکن است چندین رشته‌پلکان که به صورت مستقیم در پی هم قرار گرفته‌اند، افرادی را که از ارتفاع هراس دارند، بترساند(</a:t>
            </a:r>
            <a:r>
              <a:rPr lang="en-US" dirty="0">
                <a:cs typeface="B Homa" panose="00000400000000000000" pitchFamily="2" charset="-78"/>
              </a:rPr>
              <a:t>RIBA</a:t>
            </a:r>
            <a:r>
              <a:rPr lang="fa-IR" dirty="0">
                <a:cs typeface="B Homa" panose="00000400000000000000" pitchFamily="2" charset="-78"/>
              </a:rPr>
              <a:t> ، 2004</a:t>
            </a:r>
            <a:r>
              <a:rPr lang="fa-IR" dirty="0" smtClean="0">
                <a:cs typeface="B Homa" panose="00000400000000000000" pitchFamily="2" charset="-78"/>
              </a:rPr>
              <a:t>).</a:t>
            </a:r>
          </a:p>
          <a:p>
            <a:pPr marL="285750" lvl="0" indent="-285750" algn="just">
              <a:buFont typeface="Arial" panose="020B0604020202020204" pitchFamily="34" charset="0"/>
              <a:buChar char="•"/>
            </a:pPr>
            <a:endParaRPr lang="fa-IR" dirty="0" smtClean="0">
              <a:cs typeface="B Homa" panose="00000400000000000000" pitchFamily="2" charset="-78"/>
            </a:endParaRPr>
          </a:p>
          <a:p>
            <a:pPr marL="285750" indent="-285750" algn="just">
              <a:buFont typeface="Arial" panose="020B0604020202020204" pitchFamily="34" charset="0"/>
              <a:buChar char="•"/>
            </a:pPr>
            <a:r>
              <a:rPr lang="fa-IR" dirty="0">
                <a:cs typeface="B Homa" panose="00000400000000000000" pitchFamily="2" charset="-78"/>
              </a:rPr>
              <a:t>پله‌های موجود باید از مصالحی انتخاب گردد که خطر لغزیدن را به وجود نیاورد. مخصوصاً زمانهایی که پله‌ها ممکن است خیس باشند(</a:t>
            </a:r>
            <a:r>
              <a:rPr lang="en-US" dirty="0">
                <a:cs typeface="B Homa" panose="00000400000000000000" pitchFamily="2" charset="-78"/>
              </a:rPr>
              <a:t>AD M</a:t>
            </a:r>
            <a:r>
              <a:rPr lang="fa-IR" dirty="0">
                <a:cs typeface="B Homa" panose="00000400000000000000" pitchFamily="2" charset="-78"/>
              </a:rPr>
              <a:t> ، 2010).</a:t>
            </a:r>
            <a:endParaRPr lang="en-US" dirty="0">
              <a:cs typeface="B Homa" panose="00000400000000000000" pitchFamily="2" charset="-78"/>
            </a:endParaRPr>
          </a:p>
          <a:p>
            <a:pPr marL="285750" lvl="0" indent="-285750" algn="just">
              <a:buFont typeface="Arial" panose="020B0604020202020204" pitchFamily="34" charset="0"/>
              <a:buChar char="•"/>
            </a:pPr>
            <a:endParaRPr lang="fa-IR" dirty="0" smtClean="0">
              <a:cs typeface="B Homa" panose="00000400000000000000" pitchFamily="2" charset="-78"/>
            </a:endParaRPr>
          </a:p>
          <a:p>
            <a:pPr marL="285750" lvl="0" indent="-285750" algn="just">
              <a:buFont typeface="Arial" panose="020B0604020202020204" pitchFamily="34" charset="0"/>
              <a:buChar char="•"/>
            </a:pPr>
            <a:endParaRPr lang="en-US" dirty="0">
              <a:cs typeface="B Homa" panose="00000400000000000000" pitchFamily="2" charset="-78"/>
            </a:endParaRPr>
          </a:p>
        </p:txBody>
      </p:sp>
      <p:sp>
        <p:nvSpPr>
          <p:cNvPr id="6147" name="Title 1"/>
          <p:cNvSpPr txBox="1">
            <a:spLocks/>
          </p:cNvSpPr>
          <p:nvPr/>
        </p:nvSpPr>
        <p:spPr bwMode="auto">
          <a:xfrm>
            <a:off x="1403648" y="579438"/>
            <a:ext cx="73453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a-IR" sz="3600" b="1" dirty="0" smtClean="0">
                <a:solidFill>
                  <a:schemeClr val="accent3">
                    <a:lumMod val="75000"/>
                  </a:schemeClr>
                </a:solidFill>
                <a:cs typeface="B Homa" pitchFamily="2" charset="-78"/>
              </a:rPr>
              <a:t>پله ها</a:t>
            </a:r>
            <a:endParaRPr lang="fa-IR" sz="3600" b="1" dirty="0">
              <a:solidFill>
                <a:schemeClr val="accent3">
                  <a:lumMod val="75000"/>
                </a:schemeClr>
              </a:solidFill>
              <a:cs typeface="B Homa" pitchFamily="2" charset="-78"/>
            </a:endParaRPr>
          </a:p>
        </p:txBody>
      </p:sp>
    </p:spTree>
    <p:extLst>
      <p:ext uri="{BB962C8B-B14F-4D97-AF65-F5344CB8AC3E}">
        <p14:creationId xmlns:p14="http://schemas.microsoft.com/office/powerpoint/2010/main" val="22220180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txBox="1">
            <a:spLocks/>
          </p:cNvSpPr>
          <p:nvPr/>
        </p:nvSpPr>
        <p:spPr bwMode="auto">
          <a:xfrm>
            <a:off x="1403648" y="579438"/>
            <a:ext cx="73453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a-IR" sz="3600" b="1" dirty="0" smtClean="0">
                <a:solidFill>
                  <a:srgbClr val="F35F0D"/>
                </a:solidFill>
                <a:cs typeface="B Homa" pitchFamily="2" charset="-78"/>
              </a:rPr>
              <a:t>رمپ</a:t>
            </a:r>
            <a:endParaRPr lang="fa-IR" sz="3600" b="1" dirty="0">
              <a:solidFill>
                <a:srgbClr val="F35F0D"/>
              </a:solidFill>
              <a:cs typeface="B Homa" pitchFamily="2" charset="-78"/>
            </a:endParaRPr>
          </a:p>
        </p:txBody>
      </p:sp>
      <p:sp>
        <p:nvSpPr>
          <p:cNvPr id="4" name="TextBox 3"/>
          <p:cNvSpPr txBox="1"/>
          <p:nvPr/>
        </p:nvSpPr>
        <p:spPr>
          <a:xfrm>
            <a:off x="539552" y="1556792"/>
            <a:ext cx="8209458" cy="2585323"/>
          </a:xfrm>
          <a:prstGeom prst="rect">
            <a:avLst/>
          </a:prstGeom>
          <a:noFill/>
        </p:spPr>
        <p:txBody>
          <a:bodyPr wrap="square" rtlCol="0">
            <a:spAutoFit/>
          </a:bodyPr>
          <a:lstStyle/>
          <a:p>
            <a:pPr marL="285750" lvl="0" indent="-285750">
              <a:buFont typeface="Arial" panose="020B0604020202020204" pitchFamily="34" charset="0"/>
              <a:buChar char="•"/>
            </a:pPr>
            <a:r>
              <a:rPr lang="fa-IR" dirty="0">
                <a:cs typeface="B Homa" panose="00000400000000000000" pitchFamily="2" charset="-78"/>
              </a:rPr>
              <a:t>حداکثر ارتفاع هر رمپ نباید بیش از 200 سانتیمتر باشد. </a:t>
            </a:r>
            <a:endParaRPr lang="fa-IR" dirty="0" smtClean="0">
              <a:cs typeface="B Homa" panose="00000400000000000000" pitchFamily="2" charset="-78"/>
            </a:endParaRPr>
          </a:p>
          <a:p>
            <a:pPr marL="285750" lvl="0" indent="-285750">
              <a:buFont typeface="Arial" panose="020B0604020202020204" pitchFamily="34" charset="0"/>
              <a:buChar char="•"/>
            </a:pPr>
            <a:endParaRPr lang="en-US" dirty="0">
              <a:cs typeface="B Homa" panose="00000400000000000000" pitchFamily="2" charset="-78"/>
            </a:endParaRPr>
          </a:p>
          <a:p>
            <a:pPr marL="285750" lvl="0" indent="-285750">
              <a:buFont typeface="Arial" panose="020B0604020202020204" pitchFamily="34" charset="0"/>
              <a:buChar char="•"/>
            </a:pPr>
            <a:r>
              <a:rPr lang="fa-IR" dirty="0">
                <a:cs typeface="B Homa" panose="00000400000000000000" pitchFamily="2" charset="-78"/>
              </a:rPr>
              <a:t>در شرایط استثنایی، رمپ‌های کوتاه با حداکثر ارتفاع 200 سانتیمتر بین پاگردها باید دارای شیبی حداکثر 1 به 12 باشند. </a:t>
            </a:r>
            <a:endParaRPr lang="fa-IR" dirty="0" smtClean="0">
              <a:cs typeface="B Homa" panose="00000400000000000000" pitchFamily="2" charset="-78"/>
            </a:endParaRPr>
          </a:p>
          <a:p>
            <a:pPr marL="285750" lvl="0" indent="-285750">
              <a:buFont typeface="Arial" panose="020B0604020202020204" pitchFamily="34" charset="0"/>
              <a:buChar char="•"/>
            </a:pPr>
            <a:endParaRPr lang="en-US" dirty="0">
              <a:cs typeface="B Homa" panose="00000400000000000000" pitchFamily="2" charset="-78"/>
            </a:endParaRPr>
          </a:p>
          <a:p>
            <a:pPr marL="285750" lvl="0" indent="-285750">
              <a:buFont typeface="Arial" panose="020B0604020202020204" pitchFamily="34" charset="0"/>
              <a:buChar char="•"/>
            </a:pPr>
            <a:r>
              <a:rPr lang="fa-IR" dirty="0">
                <a:cs typeface="B Homa" panose="00000400000000000000" pitchFamily="2" charset="-78"/>
              </a:rPr>
              <a:t>پاگردهای میانی بین رمپ‌ها باید حداقل 150 سانتیمتر عمق داشته باشند.</a:t>
            </a:r>
            <a:r>
              <a:rPr lang="en-US" dirty="0">
                <a:cs typeface="B Homa" panose="00000400000000000000" pitchFamily="2" charset="-78"/>
              </a:rPr>
              <a:t> </a:t>
            </a:r>
            <a:endParaRPr lang="fa-IR" dirty="0" smtClean="0">
              <a:cs typeface="B Homa" panose="00000400000000000000" pitchFamily="2" charset="-78"/>
            </a:endParaRPr>
          </a:p>
          <a:p>
            <a:pPr marL="285750" lvl="0" indent="-285750">
              <a:buFont typeface="Arial" panose="020B0604020202020204" pitchFamily="34" charset="0"/>
              <a:buChar char="•"/>
            </a:pPr>
            <a:endParaRPr lang="en-US" dirty="0">
              <a:cs typeface="B Homa" panose="00000400000000000000" pitchFamily="2" charset="-78"/>
            </a:endParaRPr>
          </a:p>
          <a:p>
            <a:pPr marL="285750" lvl="0" indent="-285750">
              <a:buFont typeface="Arial" panose="020B0604020202020204" pitchFamily="34" charset="0"/>
              <a:buChar char="•"/>
            </a:pPr>
            <a:r>
              <a:rPr lang="fa-IR" dirty="0">
                <a:cs typeface="B Homa" panose="00000400000000000000" pitchFamily="2" charset="-78"/>
              </a:rPr>
              <a:t>سطح رمپ‌ها باید با موادی ضدلغزش، مستحکم و دارای قابلیت نگهداری آسان ساخته شده باشد. </a:t>
            </a:r>
            <a:endParaRPr lang="en-US" dirty="0">
              <a:cs typeface="B Homa" panose="00000400000000000000" pitchFamily="2" charset="-78"/>
            </a:endParaRPr>
          </a:p>
          <a:p>
            <a:pPr lvl="0"/>
            <a:endParaRPr lang="en-US" dirty="0">
              <a:cs typeface="B Homa" panose="00000400000000000000" pitchFamily="2" charset="-78"/>
            </a:endParaRPr>
          </a:p>
        </p:txBody>
      </p:sp>
    </p:spTree>
    <p:extLst>
      <p:ext uri="{BB962C8B-B14F-4D97-AF65-F5344CB8AC3E}">
        <p14:creationId xmlns:p14="http://schemas.microsoft.com/office/powerpoint/2010/main" val="38535678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txBox="1">
            <a:spLocks/>
          </p:cNvSpPr>
          <p:nvPr/>
        </p:nvSpPr>
        <p:spPr bwMode="auto">
          <a:xfrm>
            <a:off x="1403648" y="579438"/>
            <a:ext cx="73453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a-IR" sz="3600" b="1" dirty="0" smtClean="0">
                <a:solidFill>
                  <a:srgbClr val="F35F0D"/>
                </a:solidFill>
                <a:cs typeface="B Homa" pitchFamily="2" charset="-78"/>
              </a:rPr>
              <a:t>آسانسور</a:t>
            </a:r>
            <a:endParaRPr lang="fa-IR" sz="3600" b="1" dirty="0">
              <a:solidFill>
                <a:srgbClr val="F35F0D"/>
              </a:solidFill>
              <a:cs typeface="B Homa" pitchFamily="2" charset="-78"/>
            </a:endParaRPr>
          </a:p>
        </p:txBody>
      </p:sp>
      <p:sp>
        <p:nvSpPr>
          <p:cNvPr id="4" name="TextBox 3"/>
          <p:cNvSpPr txBox="1"/>
          <p:nvPr/>
        </p:nvSpPr>
        <p:spPr>
          <a:xfrm>
            <a:off x="539552" y="1556792"/>
            <a:ext cx="8209458" cy="3693319"/>
          </a:xfrm>
          <a:prstGeom prst="rect">
            <a:avLst/>
          </a:prstGeom>
          <a:noFill/>
        </p:spPr>
        <p:txBody>
          <a:bodyPr wrap="square" rtlCol="0">
            <a:spAutoFit/>
          </a:bodyPr>
          <a:lstStyle/>
          <a:p>
            <a:r>
              <a:rPr lang="fa-IR" dirty="0">
                <a:cs typeface="B Homa" panose="00000400000000000000" pitchFamily="2" charset="-78"/>
              </a:rPr>
              <a:t>به طور کلی آسانسورها برای افراد ویلچرنشین 4 حالت دارند(</a:t>
            </a:r>
            <a:r>
              <a:rPr lang="en-US" dirty="0">
                <a:cs typeface="B Homa" panose="00000400000000000000" pitchFamily="2" charset="-78"/>
              </a:rPr>
              <a:t>NDA</a:t>
            </a:r>
            <a:r>
              <a:rPr lang="fa-IR" dirty="0">
                <a:cs typeface="B Homa" panose="00000400000000000000" pitchFamily="2" charset="-78"/>
              </a:rPr>
              <a:t>، 2002</a:t>
            </a:r>
            <a:r>
              <a:rPr lang="fa-IR" dirty="0" smtClean="0">
                <a:cs typeface="B Homa" panose="00000400000000000000" pitchFamily="2" charset="-78"/>
              </a:rPr>
              <a:t>):</a:t>
            </a:r>
          </a:p>
          <a:p>
            <a:endParaRPr lang="en-US" dirty="0">
              <a:cs typeface="B Homa" panose="00000400000000000000" pitchFamily="2" charset="-78"/>
            </a:endParaRPr>
          </a:p>
          <a:p>
            <a:r>
              <a:rPr lang="fa-IR" dirty="0">
                <a:cs typeface="B Homa" panose="00000400000000000000" pitchFamily="2" charset="-78"/>
              </a:rPr>
              <a:t>الف)آسانسورهایی که شخص می‌تواند ویلچرش را به طور دورانی به صورت کامل چرخانده و از آن خارج شود</a:t>
            </a:r>
            <a:r>
              <a:rPr lang="fa-IR" dirty="0" smtClean="0">
                <a:cs typeface="B Homa" panose="00000400000000000000" pitchFamily="2" charset="-78"/>
              </a:rPr>
              <a:t>.</a:t>
            </a:r>
          </a:p>
          <a:p>
            <a:endParaRPr lang="en-US" dirty="0">
              <a:cs typeface="B Homa" panose="00000400000000000000" pitchFamily="2" charset="-78"/>
            </a:endParaRPr>
          </a:p>
          <a:p>
            <a:r>
              <a:rPr lang="fa-IR" dirty="0">
                <a:cs typeface="B Homa" panose="00000400000000000000" pitchFamily="2" charset="-78"/>
              </a:rPr>
              <a:t>ب)آسانسورهایی که برای خارج شدن از آن فرد با سه حرکت می‌تواند این کار را انجام دهد</a:t>
            </a:r>
            <a:r>
              <a:rPr lang="fa-IR" dirty="0" smtClean="0">
                <a:cs typeface="B Homa" panose="00000400000000000000" pitchFamily="2" charset="-78"/>
              </a:rPr>
              <a:t>.</a:t>
            </a:r>
          </a:p>
          <a:p>
            <a:endParaRPr lang="en-US" dirty="0">
              <a:cs typeface="B Homa" panose="00000400000000000000" pitchFamily="2" charset="-78"/>
            </a:endParaRPr>
          </a:p>
          <a:p>
            <a:r>
              <a:rPr lang="fa-IR" dirty="0">
                <a:cs typeface="B Homa" panose="00000400000000000000" pitchFamily="2" charset="-78"/>
              </a:rPr>
              <a:t>ج)آسانسورهایی که فرد فضای چرخش ندارد و همانگونه که وارد شده است، به صورت معکوس خارج میگردد. در این حالت ، باید یک آینه روی دیوار انتهایی اتاقک نصب شود تا به کاربر ویلچر کمک کند که به پشت از آسانسور خارج شود. </a:t>
            </a:r>
            <a:endParaRPr lang="fa-IR" dirty="0" smtClean="0">
              <a:cs typeface="B Homa" panose="00000400000000000000" pitchFamily="2" charset="-78"/>
            </a:endParaRPr>
          </a:p>
          <a:p>
            <a:endParaRPr lang="fa-IR" dirty="0" smtClean="0">
              <a:cs typeface="B Homa" panose="00000400000000000000" pitchFamily="2" charset="-78"/>
            </a:endParaRPr>
          </a:p>
          <a:p>
            <a:r>
              <a:rPr lang="fa-IR" dirty="0">
                <a:cs typeface="B Homa" panose="00000400000000000000" pitchFamily="2" charset="-78"/>
              </a:rPr>
              <a:t>د)آسانسورهایی که غیر قابل دسترس برای معلولین است.</a:t>
            </a:r>
            <a:endParaRPr lang="en-US" dirty="0">
              <a:cs typeface="B Homa" panose="00000400000000000000" pitchFamily="2" charset="-78"/>
            </a:endParaRPr>
          </a:p>
          <a:p>
            <a:endParaRPr lang="en-US" dirty="0">
              <a:cs typeface="B Homa" panose="00000400000000000000" pitchFamily="2" charset="-78"/>
            </a:endParaRPr>
          </a:p>
        </p:txBody>
      </p:sp>
    </p:spTree>
    <p:extLst>
      <p:ext uri="{BB962C8B-B14F-4D97-AF65-F5344CB8AC3E}">
        <p14:creationId xmlns:p14="http://schemas.microsoft.com/office/powerpoint/2010/main" val="31708234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extLst>
              <a:ext uri="{28A0092B-C50C-407E-A947-70E740481C1C}">
                <a14:useLocalDpi xmlns:a14="http://schemas.microsoft.com/office/drawing/2010/main" val="0"/>
              </a:ext>
            </a:extLst>
          </a:blip>
          <a:srcRect t="10899" b="11930"/>
          <a:stretch/>
        </p:blipFill>
        <p:spPr bwMode="auto">
          <a:xfrm>
            <a:off x="466402" y="94821"/>
            <a:ext cx="8426078" cy="65025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102725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18963" y="980728"/>
            <a:ext cx="4393034" cy="1754326"/>
          </a:xfrm>
          <a:prstGeom prst="rect">
            <a:avLst/>
          </a:prstGeom>
          <a:noFill/>
        </p:spPr>
        <p:txBody>
          <a:bodyPr wrap="square" rtlCol="0">
            <a:spAutoFit/>
          </a:bodyPr>
          <a:lstStyle/>
          <a:p>
            <a:pPr marL="285750" lvl="0" indent="-285750">
              <a:buFont typeface="Arial" panose="020B0604020202020204" pitchFamily="34" charset="0"/>
              <a:buChar char="•"/>
            </a:pPr>
            <a:r>
              <a:rPr lang="fa-IR" dirty="0">
                <a:cs typeface="B Homa" panose="00000400000000000000" pitchFamily="2" charset="-78"/>
              </a:rPr>
              <a:t>باید فضای آزاد و کاملی با حداقل ابعاد 1.5×1.5 متر جلوی درِ آسانسور تامین شود(</a:t>
            </a:r>
            <a:r>
              <a:rPr lang="en-US" dirty="0">
                <a:cs typeface="B Homa" panose="00000400000000000000" pitchFamily="2" charset="-78"/>
              </a:rPr>
              <a:t>AD M</a:t>
            </a:r>
            <a:r>
              <a:rPr lang="fa-IR" dirty="0">
                <a:cs typeface="B Homa" panose="00000400000000000000" pitchFamily="2" charset="-78"/>
              </a:rPr>
              <a:t>، 2010</a:t>
            </a:r>
            <a:r>
              <a:rPr lang="fa-IR" dirty="0" smtClean="0">
                <a:cs typeface="B Homa" panose="00000400000000000000" pitchFamily="2" charset="-78"/>
              </a:rPr>
              <a:t>).</a:t>
            </a:r>
            <a:endParaRPr lang="en-US" dirty="0" smtClean="0">
              <a:cs typeface="B Homa" panose="00000400000000000000" pitchFamily="2" charset="-78"/>
            </a:endParaRPr>
          </a:p>
          <a:p>
            <a:pPr marL="285750" lvl="0" indent="-285750">
              <a:buFont typeface="Arial" panose="020B0604020202020204" pitchFamily="34" charset="0"/>
              <a:buChar char="•"/>
            </a:pPr>
            <a:endParaRPr lang="en-US" dirty="0">
              <a:cs typeface="B Homa" panose="00000400000000000000" pitchFamily="2" charset="-78"/>
            </a:endParaRPr>
          </a:p>
          <a:p>
            <a:pPr marL="285750" lvl="0" indent="-285750">
              <a:buFont typeface="Arial" panose="020B0604020202020204" pitchFamily="34" charset="0"/>
              <a:buChar char="•"/>
            </a:pPr>
            <a:r>
              <a:rPr lang="fa-IR" dirty="0">
                <a:cs typeface="B Homa" panose="00000400000000000000" pitchFamily="2" charset="-78"/>
              </a:rPr>
              <a:t>کنار و روبروی آسانسور باید از علائم تصویری خوانا با اعداد و حروف برجسته‌ای استفاده کرد که شماره طبقه را نشان می‌دهند(</a:t>
            </a:r>
            <a:r>
              <a:rPr lang="en-US" dirty="0">
                <a:cs typeface="B Homa" panose="00000400000000000000" pitchFamily="2" charset="-78"/>
              </a:rPr>
              <a:t>AD M</a:t>
            </a:r>
            <a:r>
              <a:rPr lang="fa-IR" dirty="0">
                <a:cs typeface="B Homa" panose="00000400000000000000" pitchFamily="2" charset="-78"/>
              </a:rPr>
              <a:t>، 2010).</a:t>
            </a:r>
            <a:endParaRPr lang="en-US" dirty="0">
              <a:cs typeface="B Homa" panose="00000400000000000000" pitchFamily="2" charset="-78"/>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l="37344"/>
          <a:stretch/>
        </p:blipFill>
        <p:spPr bwMode="auto">
          <a:xfrm>
            <a:off x="467544" y="980728"/>
            <a:ext cx="4032448" cy="4743453"/>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251520" y="5949280"/>
            <a:ext cx="4464496" cy="646331"/>
          </a:xfrm>
          <a:prstGeom prst="rect">
            <a:avLst/>
          </a:prstGeom>
          <a:noFill/>
        </p:spPr>
        <p:txBody>
          <a:bodyPr wrap="square" rtlCol="0">
            <a:spAutoFit/>
          </a:bodyPr>
          <a:lstStyle/>
          <a:p>
            <a:r>
              <a:rPr lang="fa-IR" dirty="0">
                <a:cs typeface="B Homa" panose="00000400000000000000" pitchFamily="2" charset="-78"/>
              </a:rPr>
              <a:t>نمونه‌ای از آسانسور برای معلولین، منبع:</a:t>
            </a:r>
            <a:r>
              <a:rPr lang="en-US" dirty="0">
                <a:cs typeface="B Homa" panose="00000400000000000000" pitchFamily="2" charset="-78"/>
              </a:rPr>
              <a:t>NDA</a:t>
            </a:r>
            <a:r>
              <a:rPr lang="fa-IR" dirty="0">
                <a:cs typeface="B Homa" panose="00000400000000000000" pitchFamily="2" charset="-78"/>
              </a:rPr>
              <a:t>، 2002</a:t>
            </a:r>
            <a:endParaRPr lang="en-US" dirty="0">
              <a:cs typeface="B Homa" panose="00000400000000000000" pitchFamily="2" charset="-78"/>
            </a:endParaRPr>
          </a:p>
          <a:p>
            <a:endParaRPr lang="en-US" dirty="0">
              <a:cs typeface="B Homa" panose="00000400000000000000" pitchFamily="2" charset="-78"/>
            </a:endParaRPr>
          </a:p>
        </p:txBody>
      </p:sp>
    </p:spTree>
    <p:extLst>
      <p:ext uri="{BB962C8B-B14F-4D97-AF65-F5344CB8AC3E}">
        <p14:creationId xmlns:p14="http://schemas.microsoft.com/office/powerpoint/2010/main" val="1929262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txBox="1">
            <a:spLocks/>
          </p:cNvSpPr>
          <p:nvPr/>
        </p:nvSpPr>
        <p:spPr bwMode="auto">
          <a:xfrm>
            <a:off x="1403648" y="579438"/>
            <a:ext cx="73453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a-IR" sz="3600" b="1" dirty="0" smtClean="0">
                <a:solidFill>
                  <a:srgbClr val="F35F0D"/>
                </a:solidFill>
                <a:cs typeface="B Homa" pitchFamily="2" charset="-78"/>
              </a:rPr>
              <a:t>رختکن</a:t>
            </a:r>
            <a:endParaRPr lang="fa-IR" sz="3600" b="1" dirty="0">
              <a:solidFill>
                <a:srgbClr val="F35F0D"/>
              </a:solidFill>
              <a:cs typeface="B Homa" pitchFamily="2" charset="-78"/>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51520" y="55988"/>
            <a:ext cx="3067540" cy="6770072"/>
          </a:xfrm>
          <a:prstGeom prst="rect">
            <a:avLst/>
          </a:prstGeom>
        </p:spPr>
      </p:pic>
      <p:sp>
        <p:nvSpPr>
          <p:cNvPr id="2" name="TextBox 1"/>
          <p:cNvSpPr txBox="1"/>
          <p:nvPr/>
        </p:nvSpPr>
        <p:spPr>
          <a:xfrm>
            <a:off x="3322436" y="1412776"/>
            <a:ext cx="4277276" cy="5047536"/>
          </a:xfrm>
          <a:prstGeom prst="rect">
            <a:avLst/>
          </a:prstGeom>
          <a:noFill/>
        </p:spPr>
        <p:txBody>
          <a:bodyPr wrap="square" rtlCol="0">
            <a:spAutoFit/>
          </a:bodyPr>
          <a:lstStyle/>
          <a:p>
            <a:pPr algn="just"/>
            <a:r>
              <a:rPr lang="fa-IR" sz="1400" b="1" dirty="0">
                <a:cs typeface="2  Nazanin" panose="00000400000000000000" pitchFamily="2" charset="-78"/>
              </a:rPr>
              <a:t>1. صندلی تاشوی محکو و بادوامِ 50×50 سانتیمتری زیر دوش با دستگیره‌های افقی و عمودی برای ارائه حمایت بیشتر به کاربر.</a:t>
            </a:r>
            <a:endParaRPr lang="en-US" sz="1400" dirty="0">
              <a:cs typeface="2  Nazanin" panose="00000400000000000000" pitchFamily="2" charset="-78"/>
            </a:endParaRPr>
          </a:p>
          <a:p>
            <a:pPr algn="just"/>
            <a:r>
              <a:rPr lang="fa-IR" sz="1400" b="1" dirty="0">
                <a:cs typeface="2  Nazanin" panose="00000400000000000000" pitchFamily="2" charset="-78"/>
              </a:rPr>
              <a:t>2. دستگیره افقی در ناحیه خشک‌کن که حمایت بیشتری به کاربر ارائه کرده و از آن می‌توان برای آویزان کردن حوله نیز استفاده کرد.</a:t>
            </a:r>
            <a:endParaRPr lang="en-US" sz="1400" dirty="0">
              <a:cs typeface="2  Nazanin" panose="00000400000000000000" pitchFamily="2" charset="-78"/>
            </a:endParaRPr>
          </a:p>
          <a:p>
            <a:pPr algn="just"/>
            <a:r>
              <a:rPr lang="fa-IR" sz="1400" b="1" dirty="0">
                <a:cs typeface="2  Nazanin" panose="00000400000000000000" pitchFamily="2" charset="-78"/>
              </a:rPr>
              <a:t>3. شیب‌های ساده و ایمن منتهی به مجرای زهکشی آب.</a:t>
            </a:r>
            <a:endParaRPr lang="en-US" sz="1400" dirty="0">
              <a:cs typeface="2  Nazanin" panose="00000400000000000000" pitchFamily="2" charset="-78"/>
            </a:endParaRPr>
          </a:p>
          <a:p>
            <a:pPr algn="just"/>
            <a:r>
              <a:rPr lang="fa-IR" sz="1400" b="1" dirty="0">
                <a:cs typeface="2  Nazanin" panose="00000400000000000000" pitchFamily="2" charset="-78"/>
              </a:rPr>
              <a:t>4. درگاه تراز میان ناحیه رختکن و ناحیه حمام.</a:t>
            </a:r>
            <a:endParaRPr lang="en-US" sz="1400" dirty="0">
              <a:cs typeface="2  Nazanin" panose="00000400000000000000" pitchFamily="2" charset="-78"/>
            </a:endParaRPr>
          </a:p>
          <a:p>
            <a:pPr algn="just"/>
            <a:r>
              <a:rPr lang="fa-IR" sz="1400" b="1" dirty="0">
                <a:cs typeface="2  Nazanin" panose="00000400000000000000" pitchFamily="2" charset="-78"/>
              </a:rPr>
              <a:t>5. فضای مانور با حداقل ابعاد 150 سانتیمتر باید در ناحیه رختکن و جلوی نیمکت‌ها و سایر تجهیزات فراهم گردد.</a:t>
            </a:r>
            <a:endParaRPr lang="en-US" sz="1400" dirty="0">
              <a:cs typeface="2  Nazanin" panose="00000400000000000000" pitchFamily="2" charset="-78"/>
            </a:endParaRPr>
          </a:p>
          <a:p>
            <a:pPr algn="just"/>
            <a:r>
              <a:rPr lang="fa-IR" sz="1400" b="1" dirty="0">
                <a:cs typeface="2  Nazanin" panose="00000400000000000000" pitchFamily="2" charset="-78"/>
              </a:rPr>
              <a:t>6. حداقل فاصله‌ای 30 سانتیمتری (و ترجیحا 50 سانتیمتری) میان لبه جلویی در با دیوار برگشتی.</a:t>
            </a:r>
            <a:endParaRPr lang="en-US" sz="1400" dirty="0">
              <a:cs typeface="2  Nazanin" panose="00000400000000000000" pitchFamily="2" charset="-78"/>
            </a:endParaRPr>
          </a:p>
          <a:p>
            <a:pPr algn="just"/>
            <a:r>
              <a:rPr lang="fa-IR" sz="1400" b="1" dirty="0">
                <a:cs typeface="2  Nazanin" panose="00000400000000000000" pitchFamily="2" charset="-78"/>
              </a:rPr>
              <a:t>7. لابی ورودی حریم خصوصی مناسبی را از طریق پرده‌کشی ناحیه رختکن فراهم می‌آورد اما باید حداقل عرض کامل 1000 میلیمتری را نیز تامین نماید.</a:t>
            </a:r>
            <a:endParaRPr lang="en-US" sz="1400" dirty="0">
              <a:cs typeface="2  Nazanin" panose="00000400000000000000" pitchFamily="2" charset="-78"/>
            </a:endParaRPr>
          </a:p>
          <a:p>
            <a:pPr algn="just"/>
            <a:r>
              <a:rPr lang="fa-IR" sz="1400" b="1" dirty="0">
                <a:cs typeface="2  Nazanin" panose="00000400000000000000" pitchFamily="2" charset="-78"/>
              </a:rPr>
              <a:t>8. نیمکت‌هایی با حداقل عمق 45 سانتیمتر (ترجیحا 50 سانتیمتر) که در ارتفاع 48 سانتیمتری و با رویه‌ای نرم در نشیمنگاه و در لبه‌ها پرداخت شده‌اند. همچنین این نیمکت‌ها در برخی فضاها عمقی 60 سانتیمتری خواهند داشت. </a:t>
            </a:r>
            <a:endParaRPr lang="en-US" sz="1400" dirty="0">
              <a:cs typeface="2  Nazanin" panose="00000400000000000000" pitchFamily="2" charset="-78"/>
            </a:endParaRPr>
          </a:p>
          <a:p>
            <a:pPr algn="just"/>
            <a:r>
              <a:rPr lang="fa-IR" sz="1400" b="1" dirty="0">
                <a:cs typeface="2  Nazanin" panose="00000400000000000000" pitchFamily="2" charset="-78"/>
              </a:rPr>
              <a:t>9. آویز‌های حوله در حمام در ارتفاع 140 سانتیمتری واقع شده‌اند.</a:t>
            </a:r>
            <a:endParaRPr lang="en-US" sz="1400" dirty="0">
              <a:cs typeface="2  Nazanin" panose="00000400000000000000" pitchFamily="2" charset="-78"/>
            </a:endParaRPr>
          </a:p>
          <a:p>
            <a:pPr algn="just"/>
            <a:r>
              <a:rPr lang="fa-IR" sz="1400" b="1" dirty="0">
                <a:cs typeface="2  Nazanin" panose="00000400000000000000" pitchFamily="2" charset="-78"/>
              </a:rPr>
              <a:t>10. آویزهای لباسِ بالای نیمکت‌ها را در ارتفاع 140 تا 105 سانتیمتر نصب شود.</a:t>
            </a:r>
            <a:endParaRPr lang="en-US" sz="1400" dirty="0">
              <a:cs typeface="2  Nazanin" panose="00000400000000000000" pitchFamily="2" charset="-78"/>
            </a:endParaRPr>
          </a:p>
          <a:p>
            <a:pPr algn="just"/>
            <a:r>
              <a:rPr lang="fa-IR" sz="1400" b="1" dirty="0">
                <a:cs typeface="2  Nazanin" panose="00000400000000000000" pitchFamily="2" charset="-78"/>
              </a:rPr>
              <a:t>11. علائم روی دیوار در مجاورتِ در نصب شود تا افراد بتوانند به راحتی ناحیه رختکن را از دور تشخیص دهند.</a:t>
            </a:r>
            <a:endParaRPr lang="en-US" sz="1400" dirty="0">
              <a:cs typeface="2  Nazanin" panose="00000400000000000000" pitchFamily="2" charset="-78"/>
            </a:endParaRPr>
          </a:p>
          <a:p>
            <a:pPr algn="just"/>
            <a:r>
              <a:rPr lang="fa-IR" sz="1400" b="1" dirty="0">
                <a:cs typeface="2  Nazanin" panose="00000400000000000000" pitchFamily="2" charset="-78"/>
              </a:rPr>
              <a:t>12. درِ 1026 میلیمتری برای دستیابی به حداقل عرض </a:t>
            </a:r>
            <a:endParaRPr lang="en-US" sz="1400" dirty="0">
              <a:cs typeface="2  Nazanin" panose="00000400000000000000" pitchFamily="2" charset="-78"/>
            </a:endParaRPr>
          </a:p>
        </p:txBody>
      </p:sp>
    </p:spTree>
    <p:extLst>
      <p:ext uri="{BB962C8B-B14F-4D97-AF65-F5344CB8AC3E}">
        <p14:creationId xmlns:p14="http://schemas.microsoft.com/office/powerpoint/2010/main" val="3108390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1331640" y="0"/>
            <a:ext cx="7344816" cy="6116985"/>
          </a:xfrm>
          <a:prstGeom prst="rect">
            <a:avLst/>
          </a:prstGeom>
        </p:spPr>
      </p:pic>
      <p:sp>
        <p:nvSpPr>
          <p:cNvPr id="3" name="TextBox 2"/>
          <p:cNvSpPr txBox="1"/>
          <p:nvPr/>
        </p:nvSpPr>
        <p:spPr>
          <a:xfrm>
            <a:off x="827584" y="6381328"/>
            <a:ext cx="7920880" cy="338554"/>
          </a:xfrm>
          <a:prstGeom prst="rect">
            <a:avLst/>
          </a:prstGeom>
          <a:noFill/>
        </p:spPr>
        <p:txBody>
          <a:bodyPr wrap="square" rtlCol="0">
            <a:spAutoFit/>
          </a:bodyPr>
          <a:lstStyle/>
          <a:p>
            <a:r>
              <a:rPr lang="fa-IR" sz="1600" dirty="0">
                <a:cs typeface="B Homa" panose="00000400000000000000" pitchFamily="2" charset="-78"/>
              </a:rPr>
              <a:t>اماکن رختکن گروهی دسترس‌پذیر، منبع: ورزش انگلیس، 2010، بازترسیم از نویسندگان</a:t>
            </a:r>
            <a:endParaRPr lang="en-US" sz="1600" dirty="0">
              <a:cs typeface="B Homa" panose="00000400000000000000" pitchFamily="2" charset="-78"/>
            </a:endParaRPr>
          </a:p>
        </p:txBody>
      </p:sp>
    </p:spTree>
    <p:extLst>
      <p:ext uri="{BB962C8B-B14F-4D97-AF65-F5344CB8AC3E}">
        <p14:creationId xmlns:p14="http://schemas.microsoft.com/office/powerpoint/2010/main" val="6030321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txBox="1">
            <a:spLocks/>
          </p:cNvSpPr>
          <p:nvPr/>
        </p:nvSpPr>
        <p:spPr bwMode="auto">
          <a:xfrm>
            <a:off x="1403648" y="579438"/>
            <a:ext cx="73453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a-IR" sz="3600" b="1" dirty="0" smtClean="0">
                <a:solidFill>
                  <a:srgbClr val="F35F0D"/>
                </a:solidFill>
                <a:cs typeface="B Homa" pitchFamily="2" charset="-78"/>
              </a:rPr>
              <a:t>بالابرنده ها</a:t>
            </a:r>
            <a:endParaRPr lang="fa-IR" sz="3600" b="1" dirty="0">
              <a:solidFill>
                <a:srgbClr val="F35F0D"/>
              </a:solidFill>
              <a:cs typeface="B Homa" pitchFamily="2" charset="-78"/>
            </a:endParaRPr>
          </a:p>
        </p:txBody>
      </p:sp>
      <p:sp>
        <p:nvSpPr>
          <p:cNvPr id="4" name="TextBox 3"/>
          <p:cNvSpPr txBox="1"/>
          <p:nvPr/>
        </p:nvSpPr>
        <p:spPr>
          <a:xfrm>
            <a:off x="4355976" y="1556792"/>
            <a:ext cx="4393034" cy="4801314"/>
          </a:xfrm>
          <a:prstGeom prst="rect">
            <a:avLst/>
          </a:prstGeom>
          <a:noFill/>
        </p:spPr>
        <p:txBody>
          <a:bodyPr wrap="square" rtlCol="0">
            <a:spAutoFit/>
          </a:bodyPr>
          <a:lstStyle/>
          <a:p>
            <a:pPr algn="just"/>
            <a:r>
              <a:rPr lang="fa-IR" dirty="0">
                <a:cs typeface="B Homa" panose="00000400000000000000" pitchFamily="2" charset="-78"/>
              </a:rPr>
              <a:t>برای تعداد زیادی از افراد، انتقال و جابجایی از ویلچر خود می‌تواند با کمک بالابرنده‌ای انجام شود که در محیط اتاق رختکن نصب شده است</a:t>
            </a:r>
            <a:r>
              <a:rPr lang="fa-IR" dirty="0" smtClean="0">
                <a:cs typeface="B Homa" panose="00000400000000000000" pitchFamily="2" charset="-78"/>
              </a:rPr>
              <a:t>.</a:t>
            </a:r>
          </a:p>
          <a:p>
            <a:pPr algn="just"/>
            <a:endParaRPr lang="en-US" dirty="0">
              <a:cs typeface="B Homa" panose="00000400000000000000" pitchFamily="2" charset="-78"/>
            </a:endParaRPr>
          </a:p>
          <a:p>
            <a:pPr algn="just"/>
            <a:r>
              <a:rPr lang="fa-IR" dirty="0">
                <a:cs typeface="B Homa" panose="00000400000000000000" pitchFamily="2" charset="-78"/>
              </a:rPr>
              <a:t>دو نوع از بالابرنده‌ها در بازار موجود است، بالابرنده‌های سقفی و بالابرنده‌های متحرک. </a:t>
            </a:r>
            <a:endParaRPr lang="fa-IR" dirty="0" smtClean="0">
              <a:cs typeface="B Homa" panose="00000400000000000000" pitchFamily="2" charset="-78"/>
            </a:endParaRPr>
          </a:p>
          <a:p>
            <a:pPr algn="just"/>
            <a:endParaRPr lang="fa-IR" dirty="0" smtClean="0">
              <a:solidFill>
                <a:srgbClr val="F35F0D"/>
              </a:solidFill>
              <a:cs typeface="B Homa" panose="00000400000000000000" pitchFamily="2" charset="-78"/>
            </a:endParaRPr>
          </a:p>
          <a:p>
            <a:pPr algn="just"/>
            <a:r>
              <a:rPr lang="fa-IR" u="sng" dirty="0">
                <a:solidFill>
                  <a:srgbClr val="F35F0D"/>
                </a:solidFill>
                <a:cs typeface="B Homa" panose="00000400000000000000" pitchFamily="2" charset="-78"/>
              </a:rPr>
              <a:t>بالابرنده‌های سقفی</a:t>
            </a:r>
            <a:endParaRPr lang="en-US" dirty="0">
              <a:solidFill>
                <a:srgbClr val="F35F0D"/>
              </a:solidFill>
              <a:cs typeface="B Homa" panose="00000400000000000000" pitchFamily="2" charset="-78"/>
            </a:endParaRPr>
          </a:p>
          <a:p>
            <a:pPr algn="just"/>
            <a:r>
              <a:rPr lang="fa-IR" dirty="0">
                <a:cs typeface="B Homa" panose="00000400000000000000" pitchFamily="2" charset="-78"/>
              </a:rPr>
              <a:t>این بالابرنده‌ها به صورت دائمی و با مسیرهایی مشخص در سقف مکان نصب </a:t>
            </a:r>
            <a:r>
              <a:rPr lang="fa-IR" dirty="0" smtClean="0">
                <a:cs typeface="B Homa" panose="00000400000000000000" pitchFamily="2" charset="-78"/>
              </a:rPr>
              <a:t>می‌شوند.</a:t>
            </a:r>
          </a:p>
          <a:p>
            <a:pPr algn="just"/>
            <a:endParaRPr lang="en-US" dirty="0">
              <a:cs typeface="B Homa" panose="00000400000000000000" pitchFamily="2" charset="-78"/>
            </a:endParaRPr>
          </a:p>
          <a:p>
            <a:pPr algn="just"/>
            <a:r>
              <a:rPr lang="fa-IR" u="sng" dirty="0">
                <a:solidFill>
                  <a:srgbClr val="F35F0D"/>
                </a:solidFill>
                <a:cs typeface="B Homa" panose="00000400000000000000" pitchFamily="2" charset="-78"/>
              </a:rPr>
              <a:t>بالابرنده‌های </a:t>
            </a:r>
            <a:r>
              <a:rPr lang="fa-IR" u="sng" dirty="0" smtClean="0">
                <a:solidFill>
                  <a:srgbClr val="F35F0D"/>
                </a:solidFill>
                <a:cs typeface="B Homa" panose="00000400000000000000" pitchFamily="2" charset="-78"/>
              </a:rPr>
              <a:t>متحرک</a:t>
            </a:r>
            <a:endParaRPr lang="en-US" dirty="0">
              <a:solidFill>
                <a:srgbClr val="F35F0D"/>
              </a:solidFill>
              <a:cs typeface="B Homa" panose="00000400000000000000" pitchFamily="2" charset="-78"/>
            </a:endParaRPr>
          </a:p>
          <a:p>
            <a:pPr algn="just"/>
            <a:r>
              <a:rPr lang="fa-IR" dirty="0">
                <a:cs typeface="B Homa" panose="00000400000000000000" pitchFamily="2" charset="-78"/>
              </a:rPr>
              <a:t>این بالابرنده‌ها مستلزم مسیرکِشی و نصب نیستند و استفاده از آنها انعطاف‌پذیری بیشتری دارد. با این حال، استفاده از این بالابرنده‌ها برای فرد کمک‌کننده دشوارتر از بالابرنده‌های سقفی است</a:t>
            </a:r>
            <a:endParaRPr lang="en-US" dirty="0">
              <a:cs typeface="B Homa" panose="00000400000000000000" pitchFamily="2" charset="-78"/>
            </a:endParaRPr>
          </a:p>
          <a:p>
            <a:pPr algn="just"/>
            <a:endParaRPr lang="en-US" dirty="0">
              <a:cs typeface="B Homa" panose="00000400000000000000" pitchFamily="2" charset="-78"/>
            </a:endParaRPr>
          </a:p>
        </p:txBody>
      </p:sp>
      <p:pic>
        <p:nvPicPr>
          <p:cNvPr id="5" name="Picture 4" descr="Invacare Robin Ceiling Track Hoist Single Systems: Supplied and Fitted from Only £1395.00"/>
          <p:cNvPicPr/>
          <p:nvPr/>
        </p:nvPicPr>
        <p:blipFill>
          <a:blip r:embed="rId2">
            <a:extLst>
              <a:ext uri="{28A0092B-C50C-407E-A947-70E740481C1C}">
                <a14:useLocalDpi xmlns:a14="http://schemas.microsoft.com/office/drawing/2010/main" val="0"/>
              </a:ext>
            </a:extLst>
          </a:blip>
          <a:srcRect/>
          <a:stretch>
            <a:fillRect/>
          </a:stretch>
        </p:blipFill>
        <p:spPr bwMode="auto">
          <a:xfrm>
            <a:off x="323528" y="313373"/>
            <a:ext cx="2818130" cy="2818130"/>
          </a:xfrm>
          <a:prstGeom prst="rect">
            <a:avLst/>
          </a:prstGeom>
          <a:noFill/>
          <a:ln>
            <a:noFill/>
          </a:ln>
        </p:spPr>
      </p:pic>
      <p:pic>
        <p:nvPicPr>
          <p:cNvPr id="6" name="Picture 5" descr="http://www.handimove.com/assets/photo/product/_resampled/paddedimage570570-tilting-spreaderbar_03-2011_04.jpg"/>
          <p:cNvPicPr/>
          <p:nvPr/>
        </p:nvPicPr>
        <p:blipFill>
          <a:blip r:embed="rId3">
            <a:extLst>
              <a:ext uri="{28A0092B-C50C-407E-A947-70E740481C1C}">
                <a14:useLocalDpi xmlns:a14="http://schemas.microsoft.com/office/drawing/2010/main" val="0"/>
              </a:ext>
            </a:extLst>
          </a:blip>
          <a:srcRect/>
          <a:stretch>
            <a:fillRect/>
          </a:stretch>
        </p:blipFill>
        <p:spPr bwMode="auto">
          <a:xfrm>
            <a:off x="67623" y="3284984"/>
            <a:ext cx="3329940" cy="3329940"/>
          </a:xfrm>
          <a:prstGeom prst="rect">
            <a:avLst/>
          </a:prstGeom>
          <a:noFill/>
          <a:ln>
            <a:noFill/>
          </a:ln>
        </p:spPr>
      </p:pic>
    </p:spTree>
    <p:extLst>
      <p:ext uri="{BB962C8B-B14F-4D97-AF65-F5344CB8AC3E}">
        <p14:creationId xmlns:p14="http://schemas.microsoft.com/office/powerpoint/2010/main" val="22280570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txBox="1">
            <a:spLocks/>
          </p:cNvSpPr>
          <p:nvPr/>
        </p:nvSpPr>
        <p:spPr bwMode="auto">
          <a:xfrm>
            <a:off x="1403648" y="579438"/>
            <a:ext cx="73453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a-IR" sz="3600" b="1" dirty="0" smtClean="0">
                <a:solidFill>
                  <a:srgbClr val="F35F0D"/>
                </a:solidFill>
                <a:cs typeface="B Homa" pitchFamily="2" charset="-78"/>
              </a:rPr>
              <a:t>حمام ها</a:t>
            </a:r>
            <a:endParaRPr lang="fa-IR" sz="3600" b="1" dirty="0">
              <a:solidFill>
                <a:srgbClr val="F35F0D"/>
              </a:solidFill>
              <a:cs typeface="B Homa" pitchFamily="2" charset="-78"/>
            </a:endParaRPr>
          </a:p>
        </p:txBody>
      </p:sp>
      <p:sp>
        <p:nvSpPr>
          <p:cNvPr id="4" name="TextBox 3"/>
          <p:cNvSpPr txBox="1"/>
          <p:nvPr/>
        </p:nvSpPr>
        <p:spPr>
          <a:xfrm>
            <a:off x="4355976" y="1556792"/>
            <a:ext cx="4393034" cy="4247317"/>
          </a:xfrm>
          <a:prstGeom prst="rect">
            <a:avLst/>
          </a:prstGeom>
          <a:noFill/>
        </p:spPr>
        <p:txBody>
          <a:bodyPr wrap="square" rtlCol="0">
            <a:spAutoFit/>
          </a:bodyPr>
          <a:lstStyle/>
          <a:p>
            <a:pPr algn="just"/>
            <a:r>
              <a:rPr lang="en-US" dirty="0">
                <a:cs typeface="B Homa" panose="00000400000000000000" pitchFamily="2" charset="-78"/>
              </a:rPr>
              <a:t> </a:t>
            </a:r>
            <a:r>
              <a:rPr lang="fa-IR" dirty="0">
                <a:cs typeface="B Homa" panose="00000400000000000000" pitchFamily="2" charset="-78"/>
              </a:rPr>
              <a:t>به جز باشگاه‌ها و اماکن کوچکی که تنها داری زمین چمن هستند، تمام نواحی حمام باید دارای حداقل یک صندلی تاشو و دستگیره‌های مناسب در اطراف آن باشند. این صندلی باید هر گاه که مورد نیاز نیست، تاشده و فضای بیشتری فراهم آورد</a:t>
            </a:r>
            <a:endParaRPr lang="en-US" dirty="0">
              <a:cs typeface="B Homa" panose="00000400000000000000" pitchFamily="2" charset="-78"/>
            </a:endParaRPr>
          </a:p>
          <a:p>
            <a:pPr lvl="0" algn="just"/>
            <a:r>
              <a:rPr lang="fa-IR" dirty="0">
                <a:cs typeface="B Homa" panose="00000400000000000000" pitchFamily="2" charset="-78"/>
              </a:rPr>
              <a:t>صندلی‌ حمام‌‌ها نباید دارای پایه‌های عمودی باشند زیرا این پایه‌ها مانعی برای دسترس‌پذیر بودن فضا محسوب می‌شوند. </a:t>
            </a:r>
            <a:endParaRPr lang="en-US" dirty="0">
              <a:cs typeface="B Homa" panose="00000400000000000000" pitchFamily="2" charset="-78"/>
            </a:endParaRPr>
          </a:p>
          <a:p>
            <a:pPr lvl="0" algn="just"/>
            <a:r>
              <a:rPr lang="fa-IR" dirty="0">
                <a:cs typeface="B Homa" panose="00000400000000000000" pitchFamily="2" charset="-78"/>
              </a:rPr>
              <a:t>در اماکن بزرگ، علاوه بر تدارک صندلی‌های تاشو برای حمام‌ها باید یک ویلچر متحرک حمام نیز موجود باشد و ناحیه‌ای نیز برای نگهداری ایمن و مطلوب این ویلچر پیش‌بینی شود. </a:t>
            </a:r>
            <a:endParaRPr lang="en-US" dirty="0">
              <a:cs typeface="B Homa" panose="00000400000000000000" pitchFamily="2" charset="-78"/>
            </a:endParaRPr>
          </a:p>
          <a:p>
            <a:pPr lvl="0" algn="just"/>
            <a:r>
              <a:rPr lang="fa-IR" dirty="0">
                <a:cs typeface="B Homa" panose="00000400000000000000" pitchFamily="2" charset="-78"/>
              </a:rPr>
              <a:t>پرده‌های حمام و یا در اماکن بزرگ‌تر صفحه‌های جمع‌شو یا تاشو، باید برای تأمین حریم خصوصی افراد تدارک دیده شوند.</a:t>
            </a:r>
            <a:endParaRPr lang="en-US" dirty="0">
              <a:cs typeface="B Homa" panose="00000400000000000000" pitchFamily="2" charset="-78"/>
            </a:endParaRP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bwMode="auto">
          <a:xfrm>
            <a:off x="5681" y="1376194"/>
            <a:ext cx="4337952" cy="4608512"/>
          </a:xfrm>
          <a:prstGeom prst="rect">
            <a:avLst/>
          </a:prstGeom>
          <a:noFill/>
          <a:ln>
            <a:noFill/>
          </a:ln>
        </p:spPr>
      </p:pic>
      <p:sp>
        <p:nvSpPr>
          <p:cNvPr id="2" name="TextBox 1"/>
          <p:cNvSpPr txBox="1"/>
          <p:nvPr/>
        </p:nvSpPr>
        <p:spPr>
          <a:xfrm>
            <a:off x="-108520" y="6019825"/>
            <a:ext cx="5400600" cy="338554"/>
          </a:xfrm>
          <a:prstGeom prst="rect">
            <a:avLst/>
          </a:prstGeom>
          <a:noFill/>
        </p:spPr>
        <p:txBody>
          <a:bodyPr wrap="square" rtlCol="0">
            <a:spAutoFit/>
          </a:bodyPr>
          <a:lstStyle/>
          <a:p>
            <a:r>
              <a:rPr lang="fa-IR" sz="1600" dirty="0">
                <a:cs typeface="B Homa" panose="00000400000000000000" pitchFamily="2" charset="-78"/>
              </a:rPr>
              <a:t>ابعاد عمودی اصلی برای ناحیه حمام دسترس‌پذیر، منبع: 8300</a:t>
            </a:r>
            <a:r>
              <a:rPr lang="en-US" sz="1600" dirty="0">
                <a:cs typeface="B Homa" panose="00000400000000000000" pitchFamily="2" charset="-78"/>
              </a:rPr>
              <a:t>BS</a:t>
            </a:r>
            <a:r>
              <a:rPr lang="fa-IR" sz="1600" dirty="0">
                <a:cs typeface="B Homa" panose="00000400000000000000" pitchFamily="2" charset="-78"/>
              </a:rPr>
              <a:t>، 2010</a:t>
            </a:r>
            <a:endParaRPr lang="en-US" sz="1600" dirty="0">
              <a:cs typeface="B Homa" panose="00000400000000000000" pitchFamily="2" charset="-78"/>
            </a:endParaRPr>
          </a:p>
        </p:txBody>
      </p:sp>
    </p:spTree>
    <p:extLst>
      <p:ext uri="{BB962C8B-B14F-4D97-AF65-F5344CB8AC3E}">
        <p14:creationId xmlns:p14="http://schemas.microsoft.com/office/powerpoint/2010/main" val="42312199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txBox="1">
            <a:spLocks/>
          </p:cNvSpPr>
          <p:nvPr/>
        </p:nvSpPr>
        <p:spPr bwMode="auto">
          <a:xfrm>
            <a:off x="1403648" y="579438"/>
            <a:ext cx="73453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a-IR" sz="3600" b="1" dirty="0" smtClean="0">
                <a:solidFill>
                  <a:srgbClr val="F35F0D"/>
                </a:solidFill>
                <a:cs typeface="B Homa" pitchFamily="2" charset="-78"/>
              </a:rPr>
              <a:t>تدارک توالت</a:t>
            </a:r>
            <a:endParaRPr lang="fa-IR" sz="3600" b="1" dirty="0">
              <a:solidFill>
                <a:srgbClr val="F35F0D"/>
              </a:solidFill>
              <a:cs typeface="B Homa" pitchFamily="2" charset="-78"/>
            </a:endParaRPr>
          </a:p>
        </p:txBody>
      </p:sp>
      <p:sp>
        <p:nvSpPr>
          <p:cNvPr id="3" name="Rectangle 2"/>
          <p:cNvSpPr/>
          <p:nvPr/>
        </p:nvSpPr>
        <p:spPr>
          <a:xfrm>
            <a:off x="467544" y="1609020"/>
            <a:ext cx="8261833" cy="2977354"/>
          </a:xfrm>
          <a:prstGeom prst="rect">
            <a:avLst/>
          </a:prstGeom>
        </p:spPr>
        <p:txBody>
          <a:bodyPr wrap="square">
            <a:spAutoFit/>
          </a:bodyPr>
          <a:lstStyle/>
          <a:p>
            <a:pPr>
              <a:spcBef>
                <a:spcPts val="0"/>
              </a:spcBef>
              <a:spcAft>
                <a:spcPts val="1000"/>
              </a:spcAft>
            </a:pPr>
            <a:r>
              <a:rPr lang="fa-IR" dirty="0">
                <a:ea typeface="Calibri" panose="020F0502020204030204" pitchFamily="34" charset="0"/>
                <a:cs typeface="B Homa" panose="00000400000000000000" pitchFamily="2" charset="-78"/>
              </a:rPr>
              <a:t>تمام اماکن ورزشی باید حداقل یک اتاقک توالت دسترس‌پذیر اختصاصی در هر طبقه داشته باشند. </a:t>
            </a:r>
            <a:endParaRPr lang="en-US" dirty="0">
              <a:ea typeface="Calibri" panose="020F0502020204030204" pitchFamily="34" charset="0"/>
              <a:cs typeface="B Homa" panose="00000400000000000000" pitchFamily="2" charset="-78"/>
            </a:endParaRPr>
          </a:p>
          <a:p>
            <a:pPr marL="342900" lvl="0" indent="-342900" algn="just">
              <a:lnSpc>
                <a:spcPct val="106000"/>
              </a:lnSpc>
              <a:spcBef>
                <a:spcPts val="1200"/>
              </a:spcBef>
              <a:spcAft>
                <a:spcPts val="1000"/>
              </a:spcAft>
              <a:buFont typeface="Symbol" panose="05050102010706020507" pitchFamily="18" charset="2"/>
              <a:buChar char=""/>
            </a:pPr>
            <a:r>
              <a:rPr lang="fa-IR" dirty="0">
                <a:ea typeface="Calibri" panose="020F0502020204030204" pitchFamily="34" charset="0"/>
                <a:cs typeface="B Homa" panose="00000400000000000000" pitchFamily="2" charset="-78"/>
              </a:rPr>
              <a:t>یک اتاقک توالت دسترس‌پذیر باید از تمام نواحی ساختمان از جمله نواحی اجتماعی، تفریحی، رختکن و نواحی کارکنان قابل دسترسی باشد(</a:t>
            </a:r>
            <a:r>
              <a:rPr lang="en-US" dirty="0">
                <a:latin typeface="Times New Roman" panose="02020603050405020304" pitchFamily="18" charset="0"/>
                <a:ea typeface="Calibri" panose="020F0502020204030204" pitchFamily="34" charset="0"/>
                <a:cs typeface="B Homa" panose="00000400000000000000" pitchFamily="2" charset="-78"/>
              </a:rPr>
              <a:t>RIBA</a:t>
            </a:r>
            <a:r>
              <a:rPr lang="fa-IR" dirty="0">
                <a:ea typeface="Calibri" panose="020F0502020204030204" pitchFamily="34" charset="0"/>
                <a:cs typeface="B Homa" panose="00000400000000000000" pitchFamily="2" charset="-78"/>
              </a:rPr>
              <a:t>، 2004).</a:t>
            </a:r>
            <a:endParaRPr lang="en-US" dirty="0">
              <a:ea typeface="Calibri" panose="020F0502020204030204" pitchFamily="34" charset="0"/>
              <a:cs typeface="B Homa" panose="00000400000000000000" pitchFamily="2" charset="-78"/>
            </a:endParaRPr>
          </a:p>
          <a:p>
            <a:pPr marL="342900" lvl="0" indent="-342900" algn="just">
              <a:lnSpc>
                <a:spcPct val="106000"/>
              </a:lnSpc>
              <a:spcBef>
                <a:spcPts val="1200"/>
              </a:spcBef>
              <a:spcAft>
                <a:spcPts val="1000"/>
              </a:spcAft>
              <a:buFont typeface="Symbol" panose="05050102010706020507" pitchFamily="18" charset="2"/>
              <a:buChar char=""/>
            </a:pPr>
            <a:r>
              <a:rPr lang="fa-IR" dirty="0">
                <a:ea typeface="Calibri" panose="020F0502020204030204" pitchFamily="34" charset="0"/>
                <a:cs typeface="B Homa" panose="00000400000000000000" pitchFamily="2" charset="-78"/>
              </a:rPr>
              <a:t>هر بخش از مکان ورزشی، از جمله استخر یا زمین بازی، باید حداکثر 40 متر با توالت دسترس‌پذیر مختلط فاصله داشته باشند.</a:t>
            </a:r>
            <a:endParaRPr lang="en-US" dirty="0">
              <a:ea typeface="Calibri" panose="020F0502020204030204" pitchFamily="34" charset="0"/>
              <a:cs typeface="B Homa" panose="00000400000000000000" pitchFamily="2" charset="-78"/>
            </a:endParaRPr>
          </a:p>
          <a:p>
            <a:pPr marL="342900" lvl="0" indent="-342900" algn="just">
              <a:lnSpc>
                <a:spcPct val="106000"/>
              </a:lnSpc>
              <a:spcBef>
                <a:spcPts val="1200"/>
              </a:spcBef>
              <a:spcAft>
                <a:spcPts val="1000"/>
              </a:spcAft>
              <a:buFont typeface="Symbol" panose="05050102010706020507" pitchFamily="18" charset="2"/>
              <a:buChar char=""/>
            </a:pPr>
            <a:r>
              <a:rPr lang="fa-IR" dirty="0">
                <a:ea typeface="Calibri" panose="020F0502020204030204" pitchFamily="34" charset="0"/>
                <a:cs typeface="B Homa" panose="00000400000000000000" pitchFamily="2" charset="-78"/>
              </a:rPr>
              <a:t>اتاقک توالت باید نزدیک نواحی رختکن قرار گرفته باشد مگر این که نواحی رختکن دسترس‌پذیر اختصاصی وجود داشته باشد که این توالت‌ها و فضاهای رختکن را با هم داشته باشند.</a:t>
            </a:r>
            <a:endParaRPr lang="en-US" dirty="0">
              <a:ea typeface="Calibri" panose="020F0502020204030204" pitchFamily="34" charset="0"/>
              <a:cs typeface="B Homa" panose="00000400000000000000" pitchFamily="2" charset="-78"/>
            </a:endParaRPr>
          </a:p>
        </p:txBody>
      </p:sp>
    </p:spTree>
    <p:extLst>
      <p:ext uri="{BB962C8B-B14F-4D97-AF65-F5344CB8AC3E}">
        <p14:creationId xmlns:p14="http://schemas.microsoft.com/office/powerpoint/2010/main" val="1065058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2302580"/>
            <a:ext cx="8821018" cy="4524315"/>
          </a:xfrm>
          <a:prstGeom prst="rect">
            <a:avLst/>
          </a:prstGeom>
          <a:noFill/>
        </p:spPr>
        <p:txBody>
          <a:bodyPr wrap="square" rtlCol="0">
            <a:spAutoFit/>
          </a:bodyPr>
          <a:lstStyle/>
          <a:p>
            <a:r>
              <a:rPr lang="fa-IR" sz="1200" b="1" dirty="0">
                <a:cs typeface="2  Nazanin" panose="00000400000000000000" pitchFamily="2" charset="-78"/>
              </a:rPr>
              <a:t>1. دو آویز لباس در ارتفاع 1400 و 1050 میلیمتری سطح زمین</a:t>
            </a:r>
            <a:endParaRPr lang="en-US" sz="1200" dirty="0">
              <a:cs typeface="2  Nazanin" panose="00000400000000000000" pitchFamily="2" charset="-78"/>
            </a:endParaRPr>
          </a:p>
          <a:p>
            <a:r>
              <a:rPr lang="fa-IR" sz="1200" b="1" dirty="0">
                <a:cs typeface="2  Nazanin" panose="00000400000000000000" pitchFamily="2" charset="-78"/>
              </a:rPr>
              <a:t>2. دستگیره تاشو (بدون نگهدارنده دستمال توالت)</a:t>
            </a:r>
            <a:endParaRPr lang="en-US" sz="1200" dirty="0">
              <a:cs typeface="2  Nazanin" panose="00000400000000000000" pitchFamily="2" charset="-78"/>
            </a:endParaRPr>
          </a:p>
          <a:p>
            <a:r>
              <a:rPr lang="fa-IR" sz="1200" b="1" dirty="0">
                <a:cs typeface="2  Nazanin" panose="00000400000000000000" pitchFamily="2" charset="-78"/>
              </a:rPr>
              <a:t>3. دستگیره عمودی ثابت</a:t>
            </a:r>
            <a:endParaRPr lang="en-US" sz="1200" dirty="0">
              <a:cs typeface="2  Nazanin" panose="00000400000000000000" pitchFamily="2" charset="-78"/>
            </a:endParaRPr>
          </a:p>
          <a:p>
            <a:r>
              <a:rPr lang="fa-IR" sz="1200" b="1" dirty="0">
                <a:cs typeface="2  Nazanin" panose="00000400000000000000" pitchFamily="2" charset="-78"/>
              </a:rPr>
              <a:t>4. سینی تعویض کلوستومی برای کاربران متحرک، در ارتفاع 950 میلیمتری</a:t>
            </a:r>
            <a:endParaRPr lang="en-US" sz="1200" dirty="0">
              <a:cs typeface="2  Nazanin" panose="00000400000000000000" pitchFamily="2" charset="-78"/>
            </a:endParaRPr>
          </a:p>
          <a:p>
            <a:r>
              <a:rPr lang="fa-IR" sz="1200" b="1" dirty="0">
                <a:cs typeface="2  Nazanin" panose="00000400000000000000" pitchFamily="2" charset="-78"/>
              </a:rPr>
              <a:t>5. دستگیره‌ ثابت افقی</a:t>
            </a:r>
            <a:endParaRPr lang="en-US" sz="1200" dirty="0">
              <a:cs typeface="2  Nazanin" panose="00000400000000000000" pitchFamily="2" charset="-78"/>
            </a:endParaRPr>
          </a:p>
          <a:p>
            <a:r>
              <a:rPr lang="fa-IR" sz="1200" b="1" dirty="0">
                <a:cs typeface="2  Nazanin" panose="00000400000000000000" pitchFamily="2" charset="-78"/>
              </a:rPr>
              <a:t>6. دستگیره ثابت عمودی و هشدار دستی (طنابی) مجاور آن با دو دستگیره سه‌گوش قرمز</a:t>
            </a:r>
            <a:endParaRPr lang="en-US" sz="1200" dirty="0">
              <a:cs typeface="2  Nazanin" panose="00000400000000000000" pitchFamily="2" charset="-78"/>
            </a:endParaRPr>
          </a:p>
          <a:p>
            <a:r>
              <a:rPr lang="fa-IR" sz="1200" b="1" dirty="0">
                <a:cs typeface="2  Nazanin" panose="00000400000000000000" pitchFamily="2" charset="-78"/>
              </a:rPr>
              <a:t>7. خشک‌کن اتوماتیک دست‌ها</a:t>
            </a:r>
            <a:endParaRPr lang="en-US" sz="1200" dirty="0">
              <a:cs typeface="2  Nazanin" panose="00000400000000000000" pitchFamily="2" charset="-78"/>
            </a:endParaRPr>
          </a:p>
          <a:p>
            <a:r>
              <a:rPr lang="fa-IR" sz="1200" b="1" dirty="0">
                <a:cs typeface="2  Nazanin" panose="00000400000000000000" pitchFamily="2" charset="-78"/>
              </a:rPr>
              <a:t>8. قفسه کم‌ارتفاع با گوشه‌های گِرد و توزیع‌کننده مایع دستشویی با کنترل‌هایی که در ارتفاع 1000 میلیمتری نصب شده‌اند.</a:t>
            </a:r>
            <a:endParaRPr lang="en-US" sz="1200" dirty="0">
              <a:cs typeface="2  Nazanin" panose="00000400000000000000" pitchFamily="2" charset="-78"/>
            </a:endParaRPr>
          </a:p>
          <a:p>
            <a:r>
              <a:rPr lang="fa-IR" sz="1200" b="1" dirty="0">
                <a:cs typeface="2  Nazanin" panose="00000400000000000000" pitchFamily="2" charset="-78"/>
              </a:rPr>
              <a:t>9. سطل زباله برای موارد گوناگون به همراه توزیع‌کننده مایع دستشویی در بالای آن (750-1000 میلیمتری سطح زمین)</a:t>
            </a:r>
            <a:endParaRPr lang="en-US" sz="1200" dirty="0">
              <a:cs typeface="2  Nazanin" panose="00000400000000000000" pitchFamily="2" charset="-78"/>
            </a:endParaRPr>
          </a:p>
          <a:p>
            <a:r>
              <a:rPr lang="fa-IR" sz="1200" b="1" dirty="0">
                <a:cs typeface="2  Nazanin" panose="00000400000000000000" pitchFamily="2" charset="-78"/>
              </a:rPr>
              <a:t>10. سینک شستشوی دست را می‌توان به صورت فرورفته تعبیه کرد تا بتوان از سینکی بزرگ استفاده کرد. شیر ترموستاتیک مخلوط‌کن آب سرد و گرمِ سینک باید در سمت توالت واقع شده باشد.</a:t>
            </a:r>
            <a:endParaRPr lang="en-US" sz="1200" dirty="0">
              <a:cs typeface="2  Nazanin" panose="00000400000000000000" pitchFamily="2" charset="-78"/>
            </a:endParaRPr>
          </a:p>
          <a:p>
            <a:r>
              <a:rPr lang="fa-IR" sz="1200" b="1" dirty="0">
                <a:cs typeface="2  Nazanin" panose="00000400000000000000" pitchFamily="2" charset="-78"/>
              </a:rPr>
              <a:t>11. دستگیره‌ی افقی کشیدنِ در به منظور بسته شدنِ آن هنگام ورود</a:t>
            </a:r>
            <a:endParaRPr lang="en-US" sz="1200" dirty="0">
              <a:cs typeface="2  Nazanin" panose="00000400000000000000" pitchFamily="2" charset="-78"/>
            </a:endParaRPr>
          </a:p>
          <a:p>
            <a:r>
              <a:rPr lang="fa-IR" sz="1200" b="1" dirty="0">
                <a:cs typeface="2  Nazanin" panose="00000400000000000000" pitchFamily="2" charset="-78"/>
              </a:rPr>
              <a:t>12. ضروری است که ناحیه مجاور توالت کاملا عاری باشد تا امکان جابجایی جانبی به توالت فراهم شود.</a:t>
            </a:r>
            <a:endParaRPr lang="en-US" sz="1200" dirty="0">
              <a:cs typeface="2  Nazanin" panose="00000400000000000000" pitchFamily="2" charset="-78"/>
            </a:endParaRPr>
          </a:p>
          <a:p>
            <a:r>
              <a:rPr lang="fa-IR" sz="1200" b="1" dirty="0">
                <a:cs typeface="2  Nazanin" panose="00000400000000000000" pitchFamily="2" charset="-78"/>
              </a:rPr>
              <a:t>13. تاچ پد کنترل دسترسی که روی دیوار و در ارتفاع 1000 میلیمتری و دور از لنگه‌های در نصب شده است.</a:t>
            </a:r>
            <a:endParaRPr lang="en-US" sz="1200" dirty="0">
              <a:cs typeface="2  Nazanin" panose="00000400000000000000" pitchFamily="2" charset="-78"/>
            </a:endParaRPr>
          </a:p>
          <a:p>
            <a:r>
              <a:rPr lang="fa-IR" sz="1200" b="1" dirty="0">
                <a:cs typeface="2  Nazanin" panose="00000400000000000000" pitchFamily="2" charset="-78"/>
              </a:rPr>
              <a:t>14. آینه‌ای با طول 1500 میلیمتر، که در ارتفاع 600 میلیمتری سطح زمین نصب شده است.</a:t>
            </a:r>
            <a:endParaRPr lang="en-US" sz="1200" dirty="0">
              <a:cs typeface="2  Nazanin" panose="00000400000000000000" pitchFamily="2" charset="-78"/>
            </a:endParaRPr>
          </a:p>
          <a:p>
            <a:r>
              <a:rPr lang="fa-IR" sz="1200" b="1" dirty="0">
                <a:cs typeface="2  Nazanin" panose="00000400000000000000" pitchFamily="2" charset="-78"/>
              </a:rPr>
              <a:t>15. سینی تعویض کلوستومی برای کاربران متحرک، در ارتفاع 950 میلیمتری</a:t>
            </a:r>
            <a:endParaRPr lang="en-US" sz="1200" dirty="0">
              <a:cs typeface="2  Nazanin" panose="00000400000000000000" pitchFamily="2" charset="-78"/>
            </a:endParaRPr>
          </a:p>
          <a:p>
            <a:r>
              <a:rPr lang="fa-IR" sz="1200" b="1" dirty="0">
                <a:cs typeface="2  Nazanin" panose="00000400000000000000" pitchFamily="2" charset="-78"/>
              </a:rPr>
              <a:t>16. توالت: اهرم سیفون در سمتِ انتقال از ویلچر؛ جابجایی از ویلچر به نشیمنِ توالت مستلزم توان و نیروی زیادی است بنابراین تمام تجهیزات این قسمت باید محکم و بادوام باشند. به منظور ایمن سازی صندلی توالت نباید از پیچ‌ها و بست‌های بالدار استفاده کرد.</a:t>
            </a:r>
            <a:endParaRPr lang="en-US" sz="1200" dirty="0">
              <a:cs typeface="2  Nazanin" panose="00000400000000000000" pitchFamily="2" charset="-78"/>
            </a:endParaRPr>
          </a:p>
          <a:p>
            <a:r>
              <a:rPr lang="fa-IR" sz="1200" b="1" dirty="0">
                <a:cs typeface="2  Nazanin" panose="00000400000000000000" pitchFamily="2" charset="-78"/>
              </a:rPr>
              <a:t>17. دری با عرض 1026 میلیمتر به منظور دستیابی به حداقل عرض کامل 875 میلیمتری</a:t>
            </a:r>
            <a:endParaRPr lang="en-US" sz="1200" dirty="0">
              <a:cs typeface="2  Nazanin" panose="00000400000000000000" pitchFamily="2" charset="-78"/>
            </a:endParaRPr>
          </a:p>
          <a:p>
            <a:r>
              <a:rPr lang="fa-IR" sz="1200" b="1" dirty="0">
                <a:cs typeface="2  Nazanin" panose="00000400000000000000" pitchFamily="2" charset="-78"/>
              </a:rPr>
              <a:t>18. توزیع‌کننده دستمال بهداشتی</a:t>
            </a:r>
            <a:endParaRPr lang="en-US" sz="1200" dirty="0">
              <a:cs typeface="2  Nazanin" panose="00000400000000000000" pitchFamily="2" charset="-78"/>
            </a:endParaRPr>
          </a:p>
          <a:p>
            <a:r>
              <a:rPr lang="fa-IR" sz="1200" b="1" dirty="0">
                <a:cs typeface="2  Nazanin" panose="00000400000000000000" pitchFamily="2" charset="-78"/>
              </a:rPr>
              <a:t>19. دکمه دستگاه هشدار</a:t>
            </a:r>
            <a:endParaRPr lang="en-US" sz="1200" dirty="0">
              <a:cs typeface="2  Nazanin" panose="00000400000000000000" pitchFamily="2" charset="-78"/>
            </a:endParaRPr>
          </a:p>
          <a:p>
            <a:r>
              <a:rPr lang="fa-IR" sz="1200" b="1" dirty="0">
                <a:cs typeface="2  Nazanin" panose="00000400000000000000" pitchFamily="2" charset="-78"/>
              </a:rPr>
              <a:t>20. توزیع‌کننده حوله کاغذی (دستمال بهداشتی)</a:t>
            </a:r>
            <a:endParaRPr lang="en-US" sz="1200" dirty="0">
              <a:cs typeface="2  Nazanin" panose="00000400000000000000" pitchFamily="2" charset="-78"/>
            </a:endParaRPr>
          </a:p>
          <a:p>
            <a:r>
              <a:rPr lang="fa-IR" sz="1200" b="1" dirty="0">
                <a:cs typeface="2  Nazanin" panose="00000400000000000000" pitchFamily="2" charset="-78"/>
              </a:rPr>
              <a:t>21. توزیع‌کننده صابون</a:t>
            </a:r>
            <a:endParaRPr lang="en-US" sz="1200" dirty="0">
              <a:cs typeface="2  Nazanin" panose="00000400000000000000" pitchFamily="2" charset="-78"/>
            </a:endParaRPr>
          </a:p>
          <a:p>
            <a:r>
              <a:rPr lang="fa-IR" sz="1200" b="1" dirty="0">
                <a:cs typeface="2  Nazanin" panose="00000400000000000000" pitchFamily="2" charset="-78"/>
              </a:rPr>
              <a:t>22. در دو لنگه‌ای برقی که حداقل عرض 1200 میلیمتری را برای ویلچرهای ورزشی در "ناحیه ویلچرهای ورزشی" فراهم می‌آورد</a:t>
            </a:r>
            <a:r>
              <a:rPr lang="fa-IR" sz="1200" dirty="0">
                <a:cs typeface="2  Nazanin" panose="00000400000000000000" pitchFamily="2" charset="-78"/>
              </a:rPr>
              <a:t>.</a:t>
            </a:r>
            <a:endParaRPr lang="en-US" sz="1200" dirty="0">
              <a:cs typeface="2  Nazanin" panose="00000400000000000000" pitchFamily="2" charset="-78"/>
            </a:endParaRPr>
          </a:p>
        </p:txBody>
      </p:sp>
      <p:sp>
        <p:nvSpPr>
          <p:cNvPr id="2" name="TextBox 1"/>
          <p:cNvSpPr txBox="1"/>
          <p:nvPr/>
        </p:nvSpPr>
        <p:spPr>
          <a:xfrm>
            <a:off x="5076056" y="332656"/>
            <a:ext cx="3924474" cy="584775"/>
          </a:xfrm>
          <a:prstGeom prst="rect">
            <a:avLst/>
          </a:prstGeom>
          <a:noFill/>
        </p:spPr>
        <p:txBody>
          <a:bodyPr wrap="square" rtlCol="0">
            <a:spAutoFit/>
          </a:bodyPr>
          <a:lstStyle/>
          <a:p>
            <a:r>
              <a:rPr lang="fa-IR" sz="1600" dirty="0">
                <a:cs typeface="B Homa" panose="00000400000000000000" pitchFamily="2" charset="-78"/>
              </a:rPr>
              <a:t>توالت </a:t>
            </a:r>
            <a:r>
              <a:rPr lang="fa-IR" sz="1600" dirty="0" smtClean="0">
                <a:cs typeface="B Homa" panose="00000400000000000000" pitchFamily="2" charset="-78"/>
              </a:rPr>
              <a:t>مناسب سازی شده اختصاصی استاندارد، </a:t>
            </a:r>
            <a:r>
              <a:rPr lang="fa-IR" sz="1600" dirty="0">
                <a:cs typeface="B Homa" panose="00000400000000000000" pitchFamily="2" charset="-78"/>
              </a:rPr>
              <a:t>منبع: </a:t>
            </a:r>
            <a:r>
              <a:rPr lang="fa-IR" sz="1600" dirty="0" smtClean="0">
                <a:cs typeface="B Homa" panose="00000400000000000000" pitchFamily="2" charset="-78"/>
              </a:rPr>
              <a:t> </a:t>
            </a:r>
            <a:r>
              <a:rPr lang="fa-IR" sz="1600" dirty="0">
                <a:cs typeface="B Homa" panose="00000400000000000000" pitchFamily="2" charset="-78"/>
              </a:rPr>
              <a:t>(</a:t>
            </a:r>
            <a:r>
              <a:rPr lang="en-US" sz="1600" dirty="0">
                <a:cs typeface="B Homa" panose="00000400000000000000" pitchFamily="2" charset="-78"/>
              </a:rPr>
              <a:t>AD M </a:t>
            </a:r>
            <a:r>
              <a:rPr lang="fa-IR" sz="1600" dirty="0">
                <a:cs typeface="B Homa" panose="00000400000000000000" pitchFamily="2" charset="-78"/>
              </a:rPr>
              <a:t>، 2010).</a:t>
            </a:r>
            <a:endParaRPr lang="en-US" sz="1600" dirty="0">
              <a:cs typeface="B Homa" panose="00000400000000000000" pitchFamily="2" charset="-78"/>
            </a:endParaRPr>
          </a:p>
        </p:txBody>
      </p:sp>
      <p:pic>
        <p:nvPicPr>
          <p:cNvPr id="6" name="Picture 5"/>
          <p:cNvPicPr/>
          <p:nvPr/>
        </p:nvPicPr>
        <p:blipFill rotWithShape="1">
          <a:blip r:embed="rId2">
            <a:extLst>
              <a:ext uri="{28A0092B-C50C-407E-A947-70E740481C1C}">
                <a14:useLocalDpi xmlns:a14="http://schemas.microsoft.com/office/drawing/2010/main" val="0"/>
              </a:ext>
            </a:extLst>
          </a:blip>
          <a:srcRect t="3334" b="5983"/>
          <a:stretch/>
        </p:blipFill>
        <p:spPr bwMode="auto">
          <a:xfrm>
            <a:off x="-5323" y="0"/>
            <a:ext cx="4728212" cy="31683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80663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2"/>
          <p:cNvSpPr txBox="1">
            <a:spLocks noChangeArrowheads="1"/>
          </p:cNvSpPr>
          <p:nvPr/>
        </p:nvSpPr>
        <p:spPr bwMode="auto">
          <a:xfrm>
            <a:off x="5580112" y="1052736"/>
            <a:ext cx="3427783"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lvl="0" algn="just"/>
            <a:r>
              <a:rPr lang="fa-IR" dirty="0">
                <a:cs typeface="B Homa" panose="00000400000000000000" pitchFamily="2" charset="-78"/>
              </a:rPr>
              <a:t>ضروری است که دستگیره‌ها قبل از شروع بالا رفتن یا پایین آمدن از پله‌ها در دسترس فرد قرار بگیرند. بدین منظور دستگیره‌ها باید حداقل 30 سانتیمتر در بالا و در پایین پله‌ها ادامه داشته </a:t>
            </a:r>
            <a:r>
              <a:rPr lang="fa-IR" dirty="0" smtClean="0">
                <a:cs typeface="B Homa" panose="00000400000000000000" pitchFamily="2" charset="-78"/>
              </a:rPr>
              <a:t>باشند(</a:t>
            </a:r>
            <a:r>
              <a:rPr lang="en-US" dirty="0">
                <a:cs typeface="B Homa" panose="00000400000000000000" pitchFamily="2" charset="-78"/>
              </a:rPr>
              <a:t>LABC</a:t>
            </a:r>
            <a:r>
              <a:rPr lang="fa-IR" dirty="0">
                <a:cs typeface="B Homa" panose="00000400000000000000" pitchFamily="2" charset="-78"/>
              </a:rPr>
              <a:t>، 2010</a:t>
            </a:r>
            <a:r>
              <a:rPr lang="fa-IR" dirty="0" smtClean="0">
                <a:cs typeface="B Homa" panose="00000400000000000000" pitchFamily="2" charset="-78"/>
              </a:rPr>
              <a:t>).</a:t>
            </a:r>
          </a:p>
          <a:p>
            <a:pPr lvl="0" algn="just"/>
            <a:endParaRPr lang="en-US" dirty="0">
              <a:cs typeface="B Homa" panose="00000400000000000000" pitchFamily="2" charset="-78"/>
            </a:endParaRPr>
          </a:p>
          <a:p>
            <a:pPr algn="just"/>
            <a:r>
              <a:rPr lang="fa-IR" dirty="0">
                <a:cs typeface="B Homa" panose="00000400000000000000" pitchFamily="2" charset="-78"/>
              </a:rPr>
              <a:t>دستگیره‌ها باید در هر دو سوی تمام پله‌ها وجود داشته و حداقل 1 متر عرض آزاد میان آنها حفظ شده </a:t>
            </a:r>
            <a:r>
              <a:rPr lang="fa-IR" dirty="0" smtClean="0">
                <a:cs typeface="B Homa" panose="00000400000000000000" pitchFamily="2" charset="-78"/>
              </a:rPr>
              <a:t>باشد.</a:t>
            </a:r>
          </a:p>
          <a:p>
            <a:pPr marL="285750" lvl="0" indent="-285750" algn="just">
              <a:buFont typeface="Arial" panose="020B0604020202020204" pitchFamily="34" charset="0"/>
              <a:buChar char="•"/>
            </a:pPr>
            <a:endParaRPr lang="en-US" dirty="0">
              <a:cs typeface="B Homa" panose="00000400000000000000" pitchFamily="2" charset="-78"/>
            </a:endParaRP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t="19827" r="2945" b="13528"/>
          <a:stretch/>
        </p:blipFill>
        <p:spPr bwMode="auto">
          <a:xfrm>
            <a:off x="0" y="1052736"/>
            <a:ext cx="5448772" cy="5614402"/>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4255367" y="5949280"/>
            <a:ext cx="4752528" cy="584775"/>
          </a:xfrm>
          <a:prstGeom prst="rect">
            <a:avLst/>
          </a:prstGeom>
          <a:noFill/>
        </p:spPr>
        <p:txBody>
          <a:bodyPr wrap="square" rtlCol="0">
            <a:spAutoFit/>
          </a:bodyPr>
          <a:lstStyle/>
          <a:p>
            <a:r>
              <a:rPr lang="fa-IR" sz="1600" dirty="0">
                <a:cs typeface="B Homa" panose="00000400000000000000" pitchFamily="2" charset="-78"/>
              </a:rPr>
              <a:t>جزئیات پیشنهادی برای طراحی پله در فضای باز، منبع: ورزش انگلیس، 2002، بازترسیم از نویسندگان</a:t>
            </a:r>
            <a:endParaRPr lang="en-US" sz="1600" dirty="0">
              <a:cs typeface="B Homa" panose="00000400000000000000" pitchFamily="2" charset="-78"/>
            </a:endParaRPr>
          </a:p>
        </p:txBody>
      </p:sp>
    </p:spTree>
    <p:extLst>
      <p:ext uri="{BB962C8B-B14F-4D97-AF65-F5344CB8AC3E}">
        <p14:creationId xmlns:p14="http://schemas.microsoft.com/office/powerpoint/2010/main" val="21519518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2982" y="4941168"/>
            <a:ext cx="8821018" cy="1569660"/>
          </a:xfrm>
          <a:prstGeom prst="rect">
            <a:avLst/>
          </a:prstGeom>
          <a:noFill/>
        </p:spPr>
        <p:txBody>
          <a:bodyPr wrap="square" rtlCol="0">
            <a:spAutoFit/>
          </a:bodyPr>
          <a:lstStyle/>
          <a:p>
            <a:r>
              <a:rPr lang="fa-IR" sz="1200" b="1" dirty="0">
                <a:cs typeface="2  Nazanin" panose="00000400000000000000" pitchFamily="2" charset="-78"/>
              </a:rPr>
              <a:t>1. دستگیره ثابت عمودی و هشدار دستی (طنابی) مجاور آن با دو دستگیره سه‌گوش قرمز</a:t>
            </a:r>
            <a:endParaRPr lang="en-US" sz="1200" dirty="0">
              <a:cs typeface="2  Nazanin" panose="00000400000000000000" pitchFamily="2" charset="-78"/>
            </a:endParaRPr>
          </a:p>
          <a:p>
            <a:r>
              <a:rPr lang="fa-IR" sz="1200" b="1" dirty="0">
                <a:cs typeface="2  Nazanin" panose="00000400000000000000" pitchFamily="2" charset="-78"/>
              </a:rPr>
              <a:t>2. خشک‌کن اتوماتیک دست‌ها</a:t>
            </a:r>
            <a:endParaRPr lang="en-US" sz="1200" dirty="0">
              <a:cs typeface="2  Nazanin" panose="00000400000000000000" pitchFamily="2" charset="-78"/>
            </a:endParaRPr>
          </a:p>
          <a:p>
            <a:r>
              <a:rPr lang="fa-IR" sz="1200" b="1" dirty="0">
                <a:cs typeface="2  Nazanin" panose="00000400000000000000" pitchFamily="2" charset="-78"/>
              </a:rPr>
              <a:t>3. قفسه کم‌ارتفاع با گوشه‌های گِرد و توزیع‌کننده مایع دستشویی</a:t>
            </a:r>
            <a:endParaRPr lang="en-US" sz="1200" dirty="0">
              <a:cs typeface="2  Nazanin" panose="00000400000000000000" pitchFamily="2" charset="-78"/>
            </a:endParaRPr>
          </a:p>
          <a:p>
            <a:r>
              <a:rPr lang="fa-IR" sz="1200" b="1" dirty="0">
                <a:cs typeface="2  Nazanin" panose="00000400000000000000" pitchFamily="2" charset="-78"/>
              </a:rPr>
              <a:t> با کنترل‌هایی که در ارتفاع 100 سانتیمتری نصب شده‌اند.</a:t>
            </a:r>
            <a:endParaRPr lang="en-US" sz="1200" dirty="0">
              <a:cs typeface="2  Nazanin" panose="00000400000000000000" pitchFamily="2" charset="-78"/>
            </a:endParaRPr>
          </a:p>
          <a:p>
            <a:r>
              <a:rPr lang="fa-IR" sz="1200" b="1" dirty="0">
                <a:cs typeface="2  Nazanin" panose="00000400000000000000" pitchFamily="2" charset="-78"/>
              </a:rPr>
              <a:t>4. توزیع‌کننده دستمال بهداشتی</a:t>
            </a:r>
            <a:endParaRPr lang="en-US" sz="1200" dirty="0">
              <a:cs typeface="2  Nazanin" panose="00000400000000000000" pitchFamily="2" charset="-78"/>
            </a:endParaRPr>
          </a:p>
          <a:p>
            <a:r>
              <a:rPr lang="fa-IR" sz="1200" b="1" dirty="0">
                <a:cs typeface="2  Nazanin" panose="00000400000000000000" pitchFamily="2" charset="-78"/>
              </a:rPr>
              <a:t>5. دکمه دستگاه هشدار</a:t>
            </a:r>
            <a:endParaRPr lang="en-US" sz="1200" dirty="0">
              <a:cs typeface="2  Nazanin" panose="00000400000000000000" pitchFamily="2" charset="-78"/>
            </a:endParaRPr>
          </a:p>
          <a:p>
            <a:r>
              <a:rPr lang="fa-IR" sz="1200" b="1" dirty="0">
                <a:cs typeface="2  Nazanin" panose="00000400000000000000" pitchFamily="2" charset="-78"/>
              </a:rPr>
              <a:t>6. توزیع‌کننده حوله کاغذی (دستمال بهداشتی)</a:t>
            </a:r>
            <a:endParaRPr lang="en-US" sz="1200" dirty="0">
              <a:cs typeface="2  Nazanin" panose="00000400000000000000" pitchFamily="2" charset="-78"/>
            </a:endParaRPr>
          </a:p>
          <a:p>
            <a:r>
              <a:rPr lang="fa-IR" sz="1200" b="1" dirty="0">
                <a:cs typeface="2  Nazanin" panose="00000400000000000000" pitchFamily="2" charset="-78"/>
              </a:rPr>
              <a:t>7. توزیع‌کننده صابون</a:t>
            </a:r>
            <a:endParaRPr lang="en-US" sz="1200" dirty="0">
              <a:cs typeface="2  Nazanin" panose="00000400000000000000" pitchFamily="2" charset="-78"/>
            </a:endParaRPr>
          </a:p>
        </p:txBody>
      </p:sp>
      <p:sp>
        <p:nvSpPr>
          <p:cNvPr id="2" name="TextBox 1"/>
          <p:cNvSpPr txBox="1"/>
          <p:nvPr/>
        </p:nvSpPr>
        <p:spPr>
          <a:xfrm>
            <a:off x="5076056" y="332656"/>
            <a:ext cx="3924474" cy="584775"/>
          </a:xfrm>
          <a:prstGeom prst="rect">
            <a:avLst/>
          </a:prstGeom>
          <a:noFill/>
        </p:spPr>
        <p:txBody>
          <a:bodyPr wrap="square" rtlCol="0">
            <a:spAutoFit/>
          </a:bodyPr>
          <a:lstStyle/>
          <a:p>
            <a:r>
              <a:rPr lang="fa-IR" sz="1600" dirty="0">
                <a:cs typeface="B Homa" panose="00000400000000000000" pitchFamily="2" charset="-78"/>
              </a:rPr>
              <a:t>ابعاد عمودی اصلی و تجهیزات ناحیه رختکن و توالت دسترس‌پذیر، (</a:t>
            </a:r>
            <a:r>
              <a:rPr lang="en-US" sz="1600" dirty="0">
                <a:cs typeface="B Homa" panose="00000400000000000000" pitchFamily="2" charset="-78"/>
              </a:rPr>
              <a:t>RIBA</a:t>
            </a:r>
            <a:r>
              <a:rPr lang="fa-IR" sz="1600" dirty="0">
                <a:cs typeface="B Homa" panose="00000400000000000000" pitchFamily="2" charset="-78"/>
              </a:rPr>
              <a:t>، 2004).</a:t>
            </a:r>
            <a:endParaRPr lang="en-US" sz="1600" dirty="0">
              <a:cs typeface="B Homa" panose="00000400000000000000" pitchFamily="2" charset="-78"/>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t="13901" b="7623"/>
          <a:stretch/>
        </p:blipFill>
        <p:spPr bwMode="auto">
          <a:xfrm>
            <a:off x="0" y="1011268"/>
            <a:ext cx="5008584" cy="39299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312423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16274" y="2636912"/>
            <a:ext cx="3906664" cy="2677656"/>
          </a:xfrm>
          <a:prstGeom prst="rect">
            <a:avLst/>
          </a:prstGeom>
          <a:noFill/>
        </p:spPr>
        <p:txBody>
          <a:bodyPr wrap="square" rtlCol="0">
            <a:spAutoFit/>
          </a:bodyPr>
          <a:lstStyle/>
          <a:p>
            <a:r>
              <a:rPr lang="fa-IR" sz="1200" b="1" dirty="0">
                <a:cs typeface="2  Nazanin" panose="00000400000000000000" pitchFamily="2" charset="-78"/>
              </a:rPr>
              <a:t>1. فضای ویلچر 1500×1500 تا سینک شستشوی دست</a:t>
            </a:r>
            <a:endParaRPr lang="en-US" sz="1200" dirty="0">
              <a:cs typeface="2  Nazanin" panose="00000400000000000000" pitchFamily="2" charset="-78"/>
            </a:endParaRPr>
          </a:p>
          <a:p>
            <a:r>
              <a:rPr lang="fa-IR" sz="1200" b="1" dirty="0">
                <a:cs typeface="2  Nazanin" panose="00000400000000000000" pitchFamily="2" charset="-78"/>
              </a:rPr>
              <a:t>2.  سینک شستشوی دست در ارتفاع 720_740 میلیمتری برای کاربران ویلچر و معلولین متحرک</a:t>
            </a:r>
            <a:endParaRPr lang="en-US" sz="1200" dirty="0">
              <a:cs typeface="2  Nazanin" panose="00000400000000000000" pitchFamily="2" charset="-78"/>
            </a:endParaRPr>
          </a:p>
          <a:p>
            <a:r>
              <a:rPr lang="fa-IR" sz="1200" b="1" dirty="0">
                <a:cs typeface="2  Nazanin" panose="00000400000000000000" pitchFamily="2" charset="-78"/>
              </a:rPr>
              <a:t>3. اتاقک توالت دسترس‌پذیر</a:t>
            </a:r>
            <a:endParaRPr lang="en-US" sz="1200" dirty="0">
              <a:cs typeface="2  Nazanin" panose="00000400000000000000" pitchFamily="2" charset="-78"/>
            </a:endParaRPr>
          </a:p>
          <a:p>
            <a:r>
              <a:rPr lang="fa-IR" sz="1200" b="1" dirty="0">
                <a:cs typeface="2  Nazanin" panose="00000400000000000000" pitchFamily="2" charset="-78"/>
              </a:rPr>
              <a:t>4. فضای ویلچر با عمق 1400 میلیمتر و عرض 900 میلیمتر</a:t>
            </a:r>
            <a:endParaRPr lang="en-US" sz="1200" dirty="0">
              <a:cs typeface="2  Nazanin" panose="00000400000000000000" pitchFamily="2" charset="-78"/>
            </a:endParaRPr>
          </a:p>
          <a:p>
            <a:r>
              <a:rPr lang="fa-IR" sz="1200" b="1" dirty="0">
                <a:cs typeface="2  Nazanin" panose="00000400000000000000" pitchFamily="2" charset="-78"/>
              </a:rPr>
              <a:t>5. پیشابگاه‌های نصب شده در حداکثر ارتفاع 500 میلیمتری، به جز یک پیشابگاه برای معلولین ویلچرنشین که حداکثر در ارتفاع 400 میلیمتری نصب شده است.</a:t>
            </a:r>
            <a:endParaRPr lang="en-US" sz="1200" dirty="0">
              <a:cs typeface="2  Nazanin" panose="00000400000000000000" pitchFamily="2" charset="-78"/>
            </a:endParaRPr>
          </a:p>
          <a:p>
            <a:r>
              <a:rPr lang="fa-IR" sz="1200" b="1" dirty="0">
                <a:cs typeface="2  Nazanin" panose="00000400000000000000" pitchFamily="2" charset="-78"/>
              </a:rPr>
              <a:t>6. دستگیره‌های عمودی (در ارتفاع 1100 میلمیتری) برای کاربران ویلچر (این فضا را عاری از لوله‌ها و سایر تجهیزات مزاحم نگه دارید)</a:t>
            </a:r>
            <a:endParaRPr lang="en-US" sz="1200" dirty="0">
              <a:cs typeface="2  Nazanin" panose="00000400000000000000" pitchFamily="2" charset="-78"/>
            </a:endParaRPr>
          </a:p>
          <a:p>
            <a:r>
              <a:rPr lang="fa-IR" sz="1200" b="1" dirty="0">
                <a:cs typeface="2  Nazanin" panose="00000400000000000000" pitchFamily="2" charset="-78"/>
              </a:rPr>
              <a:t>7. لابی دسترسی با طراحی مناسب که هم حریم خصوصی و هم دسترسی آسانی را به کاربر ارائه می‌دهد.</a:t>
            </a:r>
            <a:endParaRPr lang="en-US" sz="1200" dirty="0">
              <a:cs typeface="2  Nazanin" panose="00000400000000000000" pitchFamily="2" charset="-78"/>
            </a:endParaRPr>
          </a:p>
          <a:p>
            <a:r>
              <a:rPr lang="fa-IR" sz="1200" b="1" dirty="0">
                <a:cs typeface="2  Nazanin" panose="00000400000000000000" pitchFamily="2" charset="-78"/>
              </a:rPr>
              <a:t>8. اتاقک معلولین متحرک</a:t>
            </a:r>
            <a:endParaRPr lang="en-US" sz="1200" dirty="0">
              <a:cs typeface="2  Nazanin" panose="00000400000000000000" pitchFamily="2" charset="-78"/>
            </a:endParaRPr>
          </a:p>
          <a:p>
            <a:r>
              <a:rPr lang="fa-IR" sz="1200" b="1" dirty="0">
                <a:cs typeface="2  Nazanin" panose="00000400000000000000" pitchFamily="2" charset="-78"/>
              </a:rPr>
              <a:t>9. خشک‌کن‌های دست که در ارتفاع 1000 میلیمتری نصب شده‌اند.</a:t>
            </a:r>
            <a:endParaRPr lang="en-US" sz="1200" dirty="0">
              <a:cs typeface="2  Nazanin" panose="00000400000000000000" pitchFamily="2" charset="-78"/>
            </a:endParaRPr>
          </a:p>
        </p:txBody>
      </p:sp>
      <p:sp>
        <p:nvSpPr>
          <p:cNvPr id="2" name="TextBox 1"/>
          <p:cNvSpPr txBox="1"/>
          <p:nvPr/>
        </p:nvSpPr>
        <p:spPr>
          <a:xfrm>
            <a:off x="-1084464" y="6322824"/>
            <a:ext cx="6300738" cy="338554"/>
          </a:xfrm>
          <a:prstGeom prst="rect">
            <a:avLst/>
          </a:prstGeom>
          <a:noFill/>
        </p:spPr>
        <p:txBody>
          <a:bodyPr wrap="square" rtlCol="0">
            <a:spAutoFit/>
          </a:bodyPr>
          <a:lstStyle/>
          <a:p>
            <a:r>
              <a:rPr lang="fa-IR" sz="1600" dirty="0">
                <a:cs typeface="B Homa" panose="00000400000000000000" pitchFamily="2" charset="-78"/>
              </a:rPr>
              <a:t>تدارک توالت عمومی که دارای توالت دسترس‌پذیر برای ویلچر می‌باشد</a:t>
            </a:r>
            <a:endParaRPr lang="en-US" sz="1600" dirty="0">
              <a:cs typeface="B Homa" panose="00000400000000000000" pitchFamily="2" charset="-78"/>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171527" y="2173706"/>
            <a:ext cx="4904529" cy="4149118"/>
          </a:xfrm>
          <a:prstGeom prst="rect">
            <a:avLst/>
          </a:prstGeom>
        </p:spPr>
      </p:pic>
    </p:spTree>
    <p:extLst>
      <p:ext uri="{BB962C8B-B14F-4D97-AF65-F5344CB8AC3E}">
        <p14:creationId xmlns:p14="http://schemas.microsoft.com/office/powerpoint/2010/main" val="26798588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96975"/>
            <a:ext cx="8229600" cy="1143000"/>
          </a:xfrm>
          <a:solidFill>
            <a:schemeClr val="bg1">
              <a:lumMod val="85000"/>
            </a:schemeClr>
          </a:solidFill>
        </p:spPr>
        <p:txBody>
          <a:bodyPr rtlCol="1">
            <a:normAutofit/>
          </a:bodyPr>
          <a:lstStyle/>
          <a:p>
            <a:r>
              <a:rPr lang="ar-SA" sz="3200" b="1" dirty="0" smtClean="0">
                <a:solidFill>
                  <a:schemeClr val="accent5">
                    <a:lumMod val="75000"/>
                  </a:schemeClr>
                </a:solidFill>
                <a:cs typeface="B Homa" panose="00000400000000000000" pitchFamily="2" charset="-78"/>
              </a:rPr>
              <a:t>نشانه‌های </a:t>
            </a:r>
            <a:r>
              <a:rPr lang="ar-SA" sz="3200" b="1" dirty="0">
                <a:solidFill>
                  <a:schemeClr val="accent5">
                    <a:lumMod val="75000"/>
                  </a:schemeClr>
                </a:solidFill>
                <a:cs typeface="B Homa" panose="00000400000000000000" pitchFamily="2" charset="-78"/>
              </a:rPr>
              <a:t>ارتباطی و اطلاعاتی</a:t>
            </a:r>
            <a:endParaRPr lang="en-US" sz="3200" b="1" dirty="0">
              <a:solidFill>
                <a:schemeClr val="accent5">
                  <a:lumMod val="75000"/>
                </a:schemeClr>
              </a:solidFill>
              <a:cs typeface="B Homa" panose="00000400000000000000" pitchFamily="2" charset="-78"/>
            </a:endParaRPr>
          </a:p>
        </p:txBody>
      </p:sp>
      <p:sp>
        <p:nvSpPr>
          <p:cNvPr id="3" name="TextBox 2"/>
          <p:cNvSpPr txBox="1"/>
          <p:nvPr/>
        </p:nvSpPr>
        <p:spPr>
          <a:xfrm>
            <a:off x="468313" y="2708920"/>
            <a:ext cx="8229600" cy="2308324"/>
          </a:xfrm>
          <a:prstGeom prst="rect">
            <a:avLst/>
          </a:prstGeom>
          <a:noFill/>
        </p:spPr>
        <p:txBody>
          <a:bodyPr wrap="square" rtlCol="0">
            <a:spAutoFit/>
          </a:bodyPr>
          <a:lstStyle/>
          <a:p>
            <a:pPr algn="just"/>
            <a:r>
              <a:rPr lang="fa-IR" dirty="0">
                <a:cs typeface="B Homa" panose="00000400000000000000" pitchFamily="2" charset="-78"/>
              </a:rPr>
              <a:t>ساختن مسیرها و جهت‌های واضح بسیار مهم است. برخی از افراد معلول نیازمند صرفه‌جویی در مصرف انرژی هستند و نمی‌توانند آن را صرف راه رفتن در ناحیه و پیدا کردن مسیر کنند. برای جبران ناتوانی افراد در درک محیط که به خاطر نقص در حواس پنجگانه‌ی آنها به وجود می‌آید، لازم است تا تدابیری در محیط‌ها و لوازم ورزشی اندیشیده شود تا افراد ناتوان بتوانند با استفاده از حواس سالم خود درک مناسبی از محیط پیدا نمایند. یکی از روش‌های بدیهی برای این منظور، استفاده از نشانه‌گذاری مکان می‌باشد که سعی دارد با افزودن این نشانه‌ها به محیط، به درک فضای پیرامون این افراد کمک نماید. در این فصل نشانه‌گذاری‌های مناسب برای راهیابی مسیر مورد بررسی قرار خواهد گرفت و همچنین فناوری‌های ارائه شده برای کمک به درک افراد ناتوان از محیط معرفی خواهند شد.</a:t>
            </a:r>
            <a:endParaRPr lang="en-US" dirty="0">
              <a:cs typeface="B Homa" panose="00000400000000000000" pitchFamily="2" charset="-78"/>
            </a:endParaRPr>
          </a:p>
        </p:txBody>
      </p:sp>
    </p:spTree>
    <p:extLst>
      <p:ext uri="{BB962C8B-B14F-4D97-AF65-F5344CB8AC3E}">
        <p14:creationId xmlns:p14="http://schemas.microsoft.com/office/powerpoint/2010/main" val="30020678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txBox="1">
            <a:spLocks/>
          </p:cNvSpPr>
          <p:nvPr/>
        </p:nvSpPr>
        <p:spPr bwMode="auto">
          <a:xfrm>
            <a:off x="1403648" y="579438"/>
            <a:ext cx="73453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a-IR" sz="3600" b="1" dirty="0" smtClean="0">
                <a:solidFill>
                  <a:schemeClr val="accent5">
                    <a:lumMod val="75000"/>
                  </a:schemeClr>
                </a:solidFill>
                <a:cs typeface="B Homa" pitchFamily="2" charset="-78"/>
              </a:rPr>
              <a:t>نشانه های متنی</a:t>
            </a:r>
            <a:endParaRPr lang="fa-IR" sz="3600" b="1" dirty="0">
              <a:solidFill>
                <a:schemeClr val="accent5">
                  <a:lumMod val="75000"/>
                </a:schemeClr>
              </a:solidFill>
              <a:cs typeface="B Homa" pitchFamily="2" charset="-78"/>
            </a:endParaRPr>
          </a:p>
        </p:txBody>
      </p:sp>
      <p:sp>
        <p:nvSpPr>
          <p:cNvPr id="4" name="TextBox 3"/>
          <p:cNvSpPr txBox="1"/>
          <p:nvPr/>
        </p:nvSpPr>
        <p:spPr>
          <a:xfrm>
            <a:off x="4499992" y="1556792"/>
            <a:ext cx="4249018" cy="4801314"/>
          </a:xfrm>
          <a:prstGeom prst="rect">
            <a:avLst/>
          </a:prstGeom>
          <a:noFill/>
        </p:spPr>
        <p:txBody>
          <a:bodyPr wrap="square" rtlCol="0">
            <a:spAutoFit/>
          </a:bodyPr>
          <a:lstStyle/>
          <a:p>
            <a:pPr marL="285750" lvl="0" indent="-285750" algn="just">
              <a:buFont typeface="Arial" panose="020B0604020202020204" pitchFamily="34" charset="0"/>
              <a:buChar char="•"/>
            </a:pPr>
            <a:r>
              <a:rPr lang="fa-IR" dirty="0">
                <a:cs typeface="B Homa" panose="00000400000000000000" pitchFamily="2" charset="-78"/>
              </a:rPr>
              <a:t>توصیه می‌شود که از از فونت‌های ساده استفاده گردد</a:t>
            </a:r>
            <a:r>
              <a:rPr lang="fa-IR" dirty="0" smtClean="0">
                <a:cs typeface="B Homa" panose="00000400000000000000" pitchFamily="2" charset="-78"/>
              </a:rPr>
              <a:t>.</a:t>
            </a:r>
          </a:p>
          <a:p>
            <a:pPr marL="285750" lvl="0" indent="-285750" algn="just">
              <a:buFont typeface="Arial" panose="020B0604020202020204" pitchFamily="34" charset="0"/>
              <a:buChar char="•"/>
            </a:pPr>
            <a:endParaRPr lang="en-US" dirty="0">
              <a:cs typeface="B Homa" panose="00000400000000000000" pitchFamily="2" charset="-78"/>
            </a:endParaRPr>
          </a:p>
          <a:p>
            <a:pPr marL="285750" lvl="0" indent="-285750" algn="just">
              <a:buFont typeface="Arial" panose="020B0604020202020204" pitchFamily="34" charset="0"/>
              <a:buChar char="•"/>
            </a:pPr>
            <a:r>
              <a:rPr lang="fa-IR" dirty="0">
                <a:cs typeface="B Homa" panose="00000400000000000000" pitchFamily="2" charset="-78"/>
              </a:rPr>
              <a:t>از فونت‌ها با سایز کوچک اجتناب گردد. با توجه به کاربرد کلمات(اسمیل، اطلاعات چاپی و یا بنرها) سایز مناسب انتخاب گردد</a:t>
            </a:r>
            <a:r>
              <a:rPr lang="fa-IR" dirty="0" smtClean="0">
                <a:cs typeface="B Homa" panose="00000400000000000000" pitchFamily="2" charset="-78"/>
              </a:rPr>
              <a:t>.</a:t>
            </a:r>
          </a:p>
          <a:p>
            <a:pPr marL="285750" lvl="0" indent="-285750" algn="just">
              <a:buFont typeface="Arial" panose="020B0604020202020204" pitchFamily="34" charset="0"/>
              <a:buChar char="•"/>
            </a:pPr>
            <a:endParaRPr lang="en-US" dirty="0">
              <a:cs typeface="B Homa" panose="00000400000000000000" pitchFamily="2" charset="-78"/>
            </a:endParaRPr>
          </a:p>
          <a:p>
            <a:pPr marL="285750" lvl="0" indent="-285750" algn="just">
              <a:buFont typeface="Arial" panose="020B0604020202020204" pitchFamily="34" charset="0"/>
              <a:buChar char="•"/>
            </a:pPr>
            <a:r>
              <a:rPr lang="fa-IR" dirty="0">
                <a:cs typeface="B Homa" panose="00000400000000000000" pitchFamily="2" charset="-78"/>
              </a:rPr>
              <a:t>برای این‌که علائم به خوبی برای شخصی که ایستاده است، قابل مشاهد باشد باید در ارتفاع 120-170 سانتیمتر و برای افراد نشسته باید در ارتفاع 75-135 سانتیمتر واقع شود</a:t>
            </a:r>
            <a:r>
              <a:rPr lang="fa-IR" dirty="0" smtClean="0">
                <a:cs typeface="B Homa" panose="00000400000000000000" pitchFamily="2" charset="-78"/>
              </a:rPr>
              <a:t>.</a:t>
            </a:r>
          </a:p>
          <a:p>
            <a:pPr marL="285750" lvl="0" indent="-285750" algn="just">
              <a:buFont typeface="Arial" panose="020B0604020202020204" pitchFamily="34" charset="0"/>
              <a:buChar char="•"/>
            </a:pPr>
            <a:endParaRPr lang="en-US" dirty="0">
              <a:cs typeface="B Homa" panose="00000400000000000000" pitchFamily="2" charset="-78"/>
            </a:endParaRPr>
          </a:p>
          <a:p>
            <a:pPr marL="285750" lvl="0" indent="-285750" algn="just">
              <a:buFont typeface="Arial" panose="020B0604020202020204" pitchFamily="34" charset="0"/>
              <a:buChar char="•"/>
            </a:pPr>
            <a:r>
              <a:rPr lang="fa-IR" dirty="0">
                <a:cs typeface="B Homa" panose="00000400000000000000" pitchFamily="2" charset="-78"/>
              </a:rPr>
              <a:t>واضح است، علامت‌های غیر بازتابنده یک ضرورت است</a:t>
            </a:r>
            <a:r>
              <a:rPr lang="fa-IR" dirty="0" smtClean="0">
                <a:cs typeface="B Homa" panose="00000400000000000000" pitchFamily="2" charset="-78"/>
              </a:rPr>
              <a:t>.</a:t>
            </a:r>
          </a:p>
          <a:p>
            <a:pPr marL="285750" lvl="0" indent="-285750" algn="just">
              <a:buFont typeface="Arial" panose="020B0604020202020204" pitchFamily="34" charset="0"/>
              <a:buChar char="•"/>
            </a:pPr>
            <a:endParaRPr lang="en-US" dirty="0">
              <a:cs typeface="B Homa" panose="00000400000000000000" pitchFamily="2" charset="-78"/>
            </a:endParaRPr>
          </a:p>
          <a:p>
            <a:pPr marL="285750" lvl="0" indent="-285750" algn="just">
              <a:buFont typeface="Arial" panose="020B0604020202020204" pitchFamily="34" charset="0"/>
              <a:buChar char="•"/>
            </a:pPr>
            <a:r>
              <a:rPr lang="fa-IR" dirty="0">
                <a:cs typeface="B Homa" panose="00000400000000000000" pitchFamily="2" charset="-78"/>
              </a:rPr>
              <a:t>از تضاد یک رنگ خوب بین پس‌زمینه و نشانه متن بهتر است استفاده گردد</a:t>
            </a:r>
            <a:r>
              <a:rPr lang="fa-IR" dirty="0" smtClean="0">
                <a:cs typeface="B Homa" panose="00000400000000000000" pitchFamily="2" charset="-78"/>
              </a:rPr>
              <a:t>.</a:t>
            </a:r>
            <a:endParaRPr lang="en-US" dirty="0">
              <a:cs typeface="B Homa" panose="00000400000000000000" pitchFamily="2" charset="-78"/>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395536" y="2708920"/>
            <a:ext cx="3863975" cy="2215515"/>
          </a:xfrm>
          <a:prstGeom prst="rect">
            <a:avLst/>
          </a:prstGeom>
          <a:noFill/>
          <a:ln>
            <a:noFill/>
          </a:ln>
        </p:spPr>
      </p:pic>
    </p:spTree>
    <p:extLst>
      <p:ext uri="{BB962C8B-B14F-4D97-AF65-F5344CB8AC3E}">
        <p14:creationId xmlns:p14="http://schemas.microsoft.com/office/powerpoint/2010/main" val="12831476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4916821"/>
              </p:ext>
            </p:extLst>
          </p:nvPr>
        </p:nvGraphicFramePr>
        <p:xfrm>
          <a:off x="971600" y="1556792"/>
          <a:ext cx="7552216" cy="4267200"/>
        </p:xfrm>
        <a:graphic>
          <a:graphicData uri="http://schemas.openxmlformats.org/drawingml/2006/table">
            <a:tbl>
              <a:tblPr rtl="1" firstRow="1" firstCol="1" bandRow="1">
                <a:tableStyleId>{BDBED569-4797-4DF1-A0F4-6AAB3CD982D8}</a:tableStyleId>
              </a:tblPr>
              <a:tblGrid>
                <a:gridCol w="2021430"/>
                <a:gridCol w="3799492"/>
                <a:gridCol w="1731294"/>
              </a:tblGrid>
              <a:tr h="207859">
                <a:tc>
                  <a:txBody>
                    <a:bodyPr/>
                    <a:lstStyle/>
                    <a:p>
                      <a:pPr marL="0" marR="0" algn="ctr" rtl="1">
                        <a:spcBef>
                          <a:spcPts val="1200"/>
                        </a:spcBef>
                        <a:spcAft>
                          <a:spcPts val="0"/>
                        </a:spcAft>
                      </a:pPr>
                      <a:endParaRPr lang="fa-IR" sz="1400" dirty="0" smtClean="0">
                        <a:effectLst/>
                      </a:endParaRPr>
                    </a:p>
                    <a:p>
                      <a:pPr marL="0" marR="0" algn="ctr" rtl="1">
                        <a:spcBef>
                          <a:spcPts val="1200"/>
                        </a:spcBef>
                        <a:spcAft>
                          <a:spcPts val="0"/>
                        </a:spcAft>
                      </a:pPr>
                      <a:r>
                        <a:rPr lang="fa-IR" sz="1400" dirty="0" smtClean="0">
                          <a:effectLst/>
                        </a:rPr>
                        <a:t>فاصله دید</a:t>
                      </a:r>
                      <a:endParaRPr lang="fa-IR" sz="1400" dirty="0" smtClean="0">
                        <a:effectLst/>
                        <a:cs typeface="2  Nazanin" panose="00000400000000000000" pitchFamily="2" charset="-78"/>
                      </a:endParaRPr>
                    </a:p>
                  </a:txBody>
                  <a:tcPr marL="93537" marR="93537" marT="0" marB="0"/>
                </a:tc>
                <a:tc>
                  <a:txBody>
                    <a:bodyPr/>
                    <a:lstStyle/>
                    <a:p>
                      <a:pPr marL="0" marR="0" algn="ctr" rtl="1">
                        <a:spcBef>
                          <a:spcPts val="1200"/>
                        </a:spcBef>
                        <a:spcAft>
                          <a:spcPts val="0"/>
                        </a:spcAft>
                      </a:pPr>
                      <a:endParaRPr lang="fa-IR" sz="1400" dirty="0" smtClean="0">
                        <a:effectLst/>
                      </a:endParaRPr>
                    </a:p>
                    <a:p>
                      <a:pPr marL="0" marR="0" algn="ctr" rtl="1">
                        <a:spcBef>
                          <a:spcPts val="1200"/>
                        </a:spcBef>
                        <a:spcAft>
                          <a:spcPts val="0"/>
                        </a:spcAft>
                      </a:pPr>
                      <a:r>
                        <a:rPr lang="fa-IR" sz="1400" dirty="0" smtClean="0">
                          <a:effectLst/>
                        </a:rPr>
                        <a:t>نوع علامت</a:t>
                      </a:r>
                    </a:p>
                    <a:p>
                      <a:pPr marL="0" marR="0" algn="ctr" rtl="1">
                        <a:spcBef>
                          <a:spcPts val="1200"/>
                        </a:spcBef>
                        <a:spcAft>
                          <a:spcPts val="0"/>
                        </a:spcAft>
                      </a:pPr>
                      <a:endParaRPr lang="en-US" sz="1500" dirty="0">
                        <a:effectLst/>
                        <a:latin typeface="Calibri" panose="020F0502020204030204" pitchFamily="34" charset="0"/>
                        <a:ea typeface="Calibri" panose="020F0502020204030204" pitchFamily="34" charset="0"/>
                        <a:cs typeface="2  Nazanin" panose="00000400000000000000" pitchFamily="2" charset="-78"/>
                      </a:endParaRPr>
                    </a:p>
                  </a:txBody>
                  <a:tcPr marL="93537" marR="93537" marT="0" marB="0"/>
                </a:tc>
                <a:tc>
                  <a:txBody>
                    <a:bodyPr/>
                    <a:lstStyle/>
                    <a:p>
                      <a:pPr marL="0" marR="0" algn="ctr" rtl="1">
                        <a:spcBef>
                          <a:spcPts val="1200"/>
                        </a:spcBef>
                        <a:spcAft>
                          <a:spcPts val="0"/>
                        </a:spcAft>
                      </a:pPr>
                      <a:endParaRPr lang="fa-IR" sz="1400" dirty="0" smtClean="0">
                        <a:effectLst/>
                      </a:endParaRPr>
                    </a:p>
                    <a:p>
                      <a:pPr marL="0" marR="0" algn="ctr" rtl="1">
                        <a:spcBef>
                          <a:spcPts val="1200"/>
                        </a:spcBef>
                        <a:spcAft>
                          <a:spcPts val="0"/>
                        </a:spcAft>
                      </a:pPr>
                      <a:r>
                        <a:rPr lang="fa-IR" sz="1400" dirty="0" smtClean="0">
                          <a:effectLst/>
                        </a:rPr>
                        <a:t>ارتفاع </a:t>
                      </a:r>
                      <a:r>
                        <a:rPr lang="fa-IR" sz="1400" dirty="0">
                          <a:effectLst/>
                        </a:rPr>
                        <a:t>حروف </a:t>
                      </a:r>
                      <a:endParaRPr lang="en-US" sz="1500" dirty="0">
                        <a:effectLst/>
                        <a:latin typeface="Calibri" panose="020F0502020204030204" pitchFamily="34" charset="0"/>
                        <a:ea typeface="Calibri" panose="020F0502020204030204" pitchFamily="34" charset="0"/>
                        <a:cs typeface="2  Nazanin" panose="00000400000000000000" pitchFamily="2" charset="-78"/>
                      </a:endParaRPr>
                    </a:p>
                  </a:txBody>
                  <a:tcPr marL="93537" marR="93537" marT="0" marB="0"/>
                </a:tc>
              </a:tr>
              <a:tr h="415718">
                <a:tc>
                  <a:txBody>
                    <a:bodyPr/>
                    <a:lstStyle/>
                    <a:p>
                      <a:pPr marL="0" marR="0" algn="ctr" rtl="1">
                        <a:spcBef>
                          <a:spcPts val="1200"/>
                        </a:spcBef>
                        <a:spcAft>
                          <a:spcPts val="0"/>
                        </a:spcAft>
                      </a:pPr>
                      <a:r>
                        <a:rPr lang="fa-IR" sz="1400" dirty="0">
                          <a:effectLst/>
                        </a:rPr>
                        <a:t>فاصله زیاد تا علامت</a:t>
                      </a:r>
                      <a:endParaRPr lang="en-US" sz="1500" dirty="0">
                        <a:effectLst/>
                        <a:latin typeface="Calibri" panose="020F0502020204030204" pitchFamily="34" charset="0"/>
                        <a:ea typeface="Calibri" panose="020F0502020204030204" pitchFamily="34" charset="0"/>
                        <a:cs typeface="2  Nazanin" panose="00000400000000000000" pitchFamily="2" charset="-78"/>
                      </a:endParaRPr>
                    </a:p>
                  </a:txBody>
                  <a:tcPr marL="93537" marR="93537" marT="0" marB="0"/>
                </a:tc>
                <a:tc>
                  <a:txBody>
                    <a:bodyPr/>
                    <a:lstStyle/>
                    <a:p>
                      <a:pPr marL="0" marR="0" algn="ctr" rtl="1">
                        <a:spcBef>
                          <a:spcPts val="1200"/>
                        </a:spcBef>
                        <a:spcAft>
                          <a:spcPts val="0"/>
                        </a:spcAft>
                      </a:pPr>
                      <a:endParaRPr lang="fa-IR" sz="1400" dirty="0" smtClean="0">
                        <a:effectLst/>
                      </a:endParaRPr>
                    </a:p>
                    <a:p>
                      <a:pPr marL="0" marR="0" algn="ctr" rtl="1">
                        <a:spcBef>
                          <a:spcPts val="1200"/>
                        </a:spcBef>
                        <a:spcAft>
                          <a:spcPts val="0"/>
                        </a:spcAft>
                      </a:pPr>
                      <a:r>
                        <a:rPr lang="fa-IR" sz="1400" dirty="0" smtClean="0">
                          <a:effectLst/>
                        </a:rPr>
                        <a:t>علائمی </a:t>
                      </a:r>
                      <a:r>
                        <a:rPr lang="fa-IR" sz="1400" dirty="0">
                          <a:effectLst/>
                        </a:rPr>
                        <a:t>که هنگام نزدیک شدن به ساختمان دیده می‌شوند (مانند علائم درهای ساختمان</a:t>
                      </a:r>
                      <a:r>
                        <a:rPr lang="fa-IR" sz="1400" dirty="0" smtClean="0">
                          <a:effectLst/>
                        </a:rPr>
                        <a:t>)</a:t>
                      </a:r>
                    </a:p>
                    <a:p>
                      <a:pPr marL="0" marR="0" algn="ctr" rtl="1">
                        <a:spcBef>
                          <a:spcPts val="1200"/>
                        </a:spcBef>
                        <a:spcAft>
                          <a:spcPts val="0"/>
                        </a:spcAft>
                      </a:pPr>
                      <a:endParaRPr lang="en-US" sz="1500" dirty="0">
                        <a:effectLst/>
                        <a:latin typeface="Calibri" panose="020F0502020204030204" pitchFamily="34" charset="0"/>
                        <a:ea typeface="Calibri" panose="020F0502020204030204" pitchFamily="34" charset="0"/>
                        <a:cs typeface="2  Nazanin" panose="00000400000000000000" pitchFamily="2" charset="-78"/>
                      </a:endParaRPr>
                    </a:p>
                  </a:txBody>
                  <a:tcPr marL="93537" marR="93537" marT="0" marB="0"/>
                </a:tc>
                <a:tc>
                  <a:txBody>
                    <a:bodyPr/>
                    <a:lstStyle/>
                    <a:p>
                      <a:pPr marL="0" marR="0" algn="ctr" rtl="1">
                        <a:spcBef>
                          <a:spcPts val="1200"/>
                        </a:spcBef>
                        <a:spcAft>
                          <a:spcPts val="0"/>
                        </a:spcAft>
                      </a:pPr>
                      <a:endParaRPr lang="fa-IR" sz="1400" dirty="0" smtClean="0">
                        <a:effectLst/>
                      </a:endParaRPr>
                    </a:p>
                    <a:p>
                      <a:pPr marL="0" marR="0" algn="ctr" rtl="1">
                        <a:spcBef>
                          <a:spcPts val="1200"/>
                        </a:spcBef>
                        <a:spcAft>
                          <a:spcPts val="0"/>
                        </a:spcAft>
                      </a:pPr>
                      <a:r>
                        <a:rPr lang="fa-IR" sz="1400" dirty="0" smtClean="0">
                          <a:effectLst/>
                        </a:rPr>
                        <a:t>حداقل </a:t>
                      </a:r>
                      <a:r>
                        <a:rPr lang="fa-IR" sz="1400" dirty="0">
                          <a:effectLst/>
                        </a:rPr>
                        <a:t>15 سانتیمتر</a:t>
                      </a:r>
                      <a:endParaRPr lang="en-US" sz="1500" dirty="0">
                        <a:effectLst/>
                        <a:latin typeface="Calibri" panose="020F0502020204030204" pitchFamily="34" charset="0"/>
                        <a:ea typeface="Calibri" panose="020F0502020204030204" pitchFamily="34" charset="0"/>
                        <a:cs typeface="2  Nazanin" panose="00000400000000000000" pitchFamily="2" charset="-78"/>
                      </a:endParaRPr>
                    </a:p>
                  </a:txBody>
                  <a:tcPr marL="93537" marR="93537" marT="0" marB="0"/>
                </a:tc>
              </a:tr>
              <a:tr h="415718">
                <a:tc>
                  <a:txBody>
                    <a:bodyPr/>
                    <a:lstStyle/>
                    <a:p>
                      <a:pPr marL="0" marR="0" algn="ctr" rtl="1">
                        <a:spcBef>
                          <a:spcPts val="1200"/>
                        </a:spcBef>
                        <a:spcAft>
                          <a:spcPts val="0"/>
                        </a:spcAft>
                      </a:pPr>
                      <a:r>
                        <a:rPr lang="fa-IR" sz="1400">
                          <a:effectLst/>
                        </a:rPr>
                        <a:t>فاصله متوسط تا علامت</a:t>
                      </a:r>
                      <a:endParaRPr lang="en-US" sz="1500">
                        <a:effectLst/>
                        <a:latin typeface="Calibri" panose="020F0502020204030204" pitchFamily="34" charset="0"/>
                        <a:ea typeface="Calibri" panose="020F0502020204030204" pitchFamily="34" charset="0"/>
                        <a:cs typeface="2  Nazanin" panose="00000400000000000000" pitchFamily="2" charset="-78"/>
                      </a:endParaRPr>
                    </a:p>
                  </a:txBody>
                  <a:tcPr marL="93537" marR="93537" marT="0" marB="0"/>
                </a:tc>
                <a:tc>
                  <a:txBody>
                    <a:bodyPr/>
                    <a:lstStyle/>
                    <a:p>
                      <a:pPr marL="0" marR="0" algn="ctr" rtl="1">
                        <a:spcBef>
                          <a:spcPts val="1200"/>
                        </a:spcBef>
                        <a:spcAft>
                          <a:spcPts val="0"/>
                        </a:spcAft>
                      </a:pPr>
                      <a:endParaRPr lang="fa-IR" sz="1400" dirty="0" smtClean="0">
                        <a:effectLst/>
                      </a:endParaRPr>
                    </a:p>
                    <a:p>
                      <a:pPr marL="0" marR="0" algn="ctr" rtl="1">
                        <a:spcBef>
                          <a:spcPts val="1200"/>
                        </a:spcBef>
                        <a:spcAft>
                          <a:spcPts val="0"/>
                        </a:spcAft>
                      </a:pPr>
                      <a:r>
                        <a:rPr lang="fa-IR" sz="1400" dirty="0" smtClean="0">
                          <a:effectLst/>
                        </a:rPr>
                        <a:t>علائم </a:t>
                      </a:r>
                      <a:r>
                        <a:rPr lang="fa-IR" sz="1400" dirty="0">
                          <a:effectLst/>
                        </a:rPr>
                        <a:t>مسیریابی (مانند علائم تشخیص در نواحی پذیرش یا علائم مسیریابی در راهروها</a:t>
                      </a:r>
                      <a:r>
                        <a:rPr lang="fa-IR" sz="1400" dirty="0" smtClean="0">
                          <a:effectLst/>
                        </a:rPr>
                        <a:t>)</a:t>
                      </a:r>
                    </a:p>
                    <a:p>
                      <a:pPr marL="0" marR="0" algn="ctr" rtl="1">
                        <a:spcBef>
                          <a:spcPts val="1200"/>
                        </a:spcBef>
                        <a:spcAft>
                          <a:spcPts val="0"/>
                        </a:spcAft>
                      </a:pPr>
                      <a:endParaRPr lang="en-US" sz="1500" dirty="0">
                        <a:effectLst/>
                        <a:latin typeface="Calibri" panose="020F0502020204030204" pitchFamily="34" charset="0"/>
                        <a:ea typeface="Calibri" panose="020F0502020204030204" pitchFamily="34" charset="0"/>
                        <a:cs typeface="2  Nazanin" panose="00000400000000000000" pitchFamily="2" charset="-78"/>
                      </a:endParaRPr>
                    </a:p>
                  </a:txBody>
                  <a:tcPr marL="93537" marR="93537" marT="0" marB="0"/>
                </a:tc>
                <a:tc>
                  <a:txBody>
                    <a:bodyPr/>
                    <a:lstStyle/>
                    <a:p>
                      <a:pPr marL="0" marR="0" algn="ctr" rtl="1">
                        <a:spcBef>
                          <a:spcPts val="1200"/>
                        </a:spcBef>
                        <a:spcAft>
                          <a:spcPts val="0"/>
                        </a:spcAft>
                      </a:pPr>
                      <a:endParaRPr lang="fa-IR" sz="1400" dirty="0" smtClean="0">
                        <a:effectLst/>
                      </a:endParaRPr>
                    </a:p>
                    <a:p>
                      <a:pPr marL="0" marR="0" algn="ctr" rtl="1">
                        <a:spcBef>
                          <a:spcPts val="1200"/>
                        </a:spcBef>
                        <a:spcAft>
                          <a:spcPts val="0"/>
                        </a:spcAft>
                      </a:pPr>
                      <a:r>
                        <a:rPr lang="fa-IR" sz="1400" dirty="0" smtClean="0">
                          <a:effectLst/>
                        </a:rPr>
                        <a:t>5 </a:t>
                      </a:r>
                      <a:r>
                        <a:rPr lang="fa-IR" sz="1400" dirty="0">
                          <a:effectLst/>
                        </a:rPr>
                        <a:t>تا 10 سانتیمتر</a:t>
                      </a:r>
                      <a:endParaRPr lang="en-US" sz="1500" dirty="0">
                        <a:effectLst/>
                        <a:latin typeface="Calibri" panose="020F0502020204030204" pitchFamily="34" charset="0"/>
                        <a:ea typeface="Calibri" panose="020F0502020204030204" pitchFamily="34" charset="0"/>
                        <a:cs typeface="2  Nazanin" panose="00000400000000000000" pitchFamily="2" charset="-78"/>
                      </a:endParaRPr>
                    </a:p>
                  </a:txBody>
                  <a:tcPr marL="93537" marR="93537" marT="0" marB="0"/>
                </a:tc>
              </a:tr>
              <a:tr h="207859">
                <a:tc>
                  <a:txBody>
                    <a:bodyPr/>
                    <a:lstStyle/>
                    <a:p>
                      <a:pPr marL="0" marR="0" algn="ctr" rtl="1">
                        <a:spcBef>
                          <a:spcPts val="1200"/>
                        </a:spcBef>
                        <a:spcAft>
                          <a:spcPts val="0"/>
                        </a:spcAft>
                      </a:pPr>
                      <a:r>
                        <a:rPr lang="fa-IR" sz="1400">
                          <a:effectLst/>
                        </a:rPr>
                        <a:t>فاصله کم تا علامت</a:t>
                      </a:r>
                      <a:endParaRPr lang="en-US" sz="1500">
                        <a:effectLst/>
                        <a:latin typeface="Calibri" panose="020F0502020204030204" pitchFamily="34" charset="0"/>
                        <a:ea typeface="Calibri" panose="020F0502020204030204" pitchFamily="34" charset="0"/>
                        <a:cs typeface="2  Nazanin" panose="00000400000000000000" pitchFamily="2" charset="-78"/>
                      </a:endParaRPr>
                    </a:p>
                  </a:txBody>
                  <a:tcPr marL="93537" marR="93537" marT="0" marB="0"/>
                </a:tc>
                <a:tc>
                  <a:txBody>
                    <a:bodyPr/>
                    <a:lstStyle/>
                    <a:p>
                      <a:pPr marL="0" marR="0" algn="ctr" rtl="1">
                        <a:spcBef>
                          <a:spcPts val="1200"/>
                        </a:spcBef>
                        <a:spcAft>
                          <a:spcPts val="0"/>
                        </a:spcAft>
                      </a:pPr>
                      <a:endParaRPr lang="fa-IR" sz="1400" dirty="0" smtClean="0">
                        <a:effectLst/>
                      </a:endParaRPr>
                    </a:p>
                    <a:p>
                      <a:pPr marL="0" marR="0" algn="ctr" rtl="1">
                        <a:spcBef>
                          <a:spcPts val="1200"/>
                        </a:spcBef>
                        <a:spcAft>
                          <a:spcPts val="0"/>
                        </a:spcAft>
                      </a:pPr>
                      <a:r>
                        <a:rPr lang="fa-IR" sz="1400" dirty="0" smtClean="0">
                          <a:effectLst/>
                        </a:rPr>
                        <a:t>علائم اتاق‌ها</a:t>
                      </a:r>
                    </a:p>
                    <a:p>
                      <a:pPr marL="0" marR="0" algn="ctr" rtl="1">
                        <a:spcBef>
                          <a:spcPts val="1200"/>
                        </a:spcBef>
                        <a:spcAft>
                          <a:spcPts val="0"/>
                        </a:spcAft>
                      </a:pPr>
                      <a:endParaRPr lang="en-US" sz="1500" dirty="0">
                        <a:effectLst/>
                        <a:latin typeface="Calibri" panose="020F0502020204030204" pitchFamily="34" charset="0"/>
                        <a:ea typeface="Calibri" panose="020F0502020204030204" pitchFamily="34" charset="0"/>
                        <a:cs typeface="2  Nazanin" panose="00000400000000000000" pitchFamily="2" charset="-78"/>
                      </a:endParaRPr>
                    </a:p>
                  </a:txBody>
                  <a:tcPr marL="93537" marR="93537" marT="0" marB="0"/>
                </a:tc>
                <a:tc>
                  <a:txBody>
                    <a:bodyPr/>
                    <a:lstStyle/>
                    <a:p>
                      <a:pPr marL="0" marR="0" algn="ctr" rtl="1">
                        <a:spcBef>
                          <a:spcPts val="1200"/>
                        </a:spcBef>
                        <a:spcAft>
                          <a:spcPts val="0"/>
                        </a:spcAft>
                      </a:pPr>
                      <a:endParaRPr lang="fa-IR" sz="1400" dirty="0" smtClean="0">
                        <a:effectLst/>
                      </a:endParaRPr>
                    </a:p>
                    <a:p>
                      <a:pPr marL="0" marR="0" algn="ctr" rtl="1">
                        <a:spcBef>
                          <a:spcPts val="1200"/>
                        </a:spcBef>
                        <a:spcAft>
                          <a:spcPts val="0"/>
                        </a:spcAft>
                      </a:pPr>
                      <a:r>
                        <a:rPr lang="fa-IR" sz="1400" dirty="0" smtClean="0">
                          <a:effectLst/>
                        </a:rPr>
                        <a:t>1.5 </a:t>
                      </a:r>
                      <a:r>
                        <a:rPr lang="fa-IR" sz="1400" dirty="0">
                          <a:effectLst/>
                        </a:rPr>
                        <a:t>تا 2.5 سانتیمتر</a:t>
                      </a:r>
                      <a:endParaRPr lang="en-US" sz="1500" dirty="0">
                        <a:effectLst/>
                        <a:latin typeface="Calibri" panose="020F0502020204030204" pitchFamily="34" charset="0"/>
                        <a:ea typeface="Calibri" panose="020F0502020204030204" pitchFamily="34" charset="0"/>
                        <a:cs typeface="2  Nazanin" panose="00000400000000000000" pitchFamily="2" charset="-78"/>
                      </a:endParaRPr>
                    </a:p>
                  </a:txBody>
                  <a:tcPr marL="93537" marR="93537" marT="0" marB="0"/>
                </a:tc>
              </a:tr>
            </a:tbl>
          </a:graphicData>
        </a:graphic>
      </p:graphicFrame>
      <p:sp>
        <p:nvSpPr>
          <p:cNvPr id="3" name="TextBox 2"/>
          <p:cNvSpPr txBox="1"/>
          <p:nvPr/>
        </p:nvSpPr>
        <p:spPr>
          <a:xfrm>
            <a:off x="971600" y="6093296"/>
            <a:ext cx="7632848" cy="338554"/>
          </a:xfrm>
          <a:prstGeom prst="rect">
            <a:avLst/>
          </a:prstGeom>
          <a:noFill/>
        </p:spPr>
        <p:txBody>
          <a:bodyPr wrap="square" rtlCol="0">
            <a:spAutoFit/>
          </a:bodyPr>
          <a:lstStyle/>
          <a:p>
            <a:r>
              <a:rPr lang="fa-IR" sz="1600" dirty="0">
                <a:cs typeface="B Homa" panose="00000400000000000000" pitchFamily="2" charset="-78"/>
              </a:rPr>
              <a:t>راهکارهای پیشنهادی جهت حفظ فاصله‌لازم برای قرارگیری علایم متنی، منبع: ورزش ایرلند شمالی، 2010</a:t>
            </a:r>
            <a:endParaRPr lang="en-US" sz="1600" dirty="0">
              <a:cs typeface="B Homa" panose="00000400000000000000" pitchFamily="2" charset="-78"/>
            </a:endParaRPr>
          </a:p>
        </p:txBody>
      </p:sp>
    </p:spTree>
    <p:extLst>
      <p:ext uri="{BB962C8B-B14F-4D97-AF65-F5344CB8AC3E}">
        <p14:creationId xmlns:p14="http://schemas.microsoft.com/office/powerpoint/2010/main" val="29039088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txBox="1">
            <a:spLocks/>
          </p:cNvSpPr>
          <p:nvPr/>
        </p:nvSpPr>
        <p:spPr bwMode="auto">
          <a:xfrm>
            <a:off x="1403648" y="579438"/>
            <a:ext cx="73453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a-IR" sz="3600" b="1" dirty="0" smtClean="0">
                <a:solidFill>
                  <a:schemeClr val="accent5">
                    <a:lumMod val="75000"/>
                  </a:schemeClr>
                </a:solidFill>
                <a:cs typeface="B Homa" pitchFamily="2" charset="-78"/>
              </a:rPr>
              <a:t>رنگ نشانه ها</a:t>
            </a:r>
            <a:endParaRPr lang="fa-IR" sz="3600" b="1" dirty="0">
              <a:solidFill>
                <a:schemeClr val="accent5">
                  <a:lumMod val="75000"/>
                </a:schemeClr>
              </a:solidFill>
              <a:cs typeface="B Homa" pitchFamily="2" charset="-78"/>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0863" t="25422" r="21651" b="3732"/>
          <a:stretch/>
        </p:blipFill>
        <p:spPr>
          <a:xfrm>
            <a:off x="899592" y="1484784"/>
            <a:ext cx="7622561" cy="5116515"/>
          </a:xfrm>
          <a:prstGeom prst="rect">
            <a:avLst/>
          </a:prstGeom>
        </p:spPr>
      </p:pic>
    </p:spTree>
    <p:extLst>
      <p:ext uri="{BB962C8B-B14F-4D97-AF65-F5344CB8AC3E}">
        <p14:creationId xmlns:p14="http://schemas.microsoft.com/office/powerpoint/2010/main" val="23653332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txBox="1">
            <a:spLocks/>
          </p:cNvSpPr>
          <p:nvPr/>
        </p:nvSpPr>
        <p:spPr bwMode="auto">
          <a:xfrm>
            <a:off x="1403648" y="579438"/>
            <a:ext cx="73453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a-IR" sz="3600" b="1" dirty="0" smtClean="0">
                <a:solidFill>
                  <a:schemeClr val="accent5">
                    <a:lumMod val="75000"/>
                  </a:schemeClr>
                </a:solidFill>
                <a:cs typeface="B Homa" pitchFamily="2" charset="-78"/>
              </a:rPr>
              <a:t>نشانه های لامسه ای</a:t>
            </a:r>
            <a:endParaRPr lang="fa-IR" sz="3600" b="1" dirty="0">
              <a:solidFill>
                <a:schemeClr val="accent5">
                  <a:lumMod val="75000"/>
                </a:schemeClr>
              </a:solidFill>
              <a:cs typeface="B Homa" pitchFamily="2" charset="-78"/>
            </a:endParaRPr>
          </a:p>
        </p:txBody>
      </p:sp>
      <p:sp>
        <p:nvSpPr>
          <p:cNvPr id="4" name="TextBox 3"/>
          <p:cNvSpPr txBox="1"/>
          <p:nvPr/>
        </p:nvSpPr>
        <p:spPr>
          <a:xfrm>
            <a:off x="251520" y="1556792"/>
            <a:ext cx="8497490" cy="3970318"/>
          </a:xfrm>
          <a:prstGeom prst="rect">
            <a:avLst/>
          </a:prstGeom>
          <a:noFill/>
        </p:spPr>
        <p:txBody>
          <a:bodyPr wrap="square" rtlCol="0">
            <a:spAutoFit/>
          </a:bodyPr>
          <a:lstStyle/>
          <a:p>
            <a:pPr algn="just"/>
            <a:r>
              <a:rPr lang="fa-IR" dirty="0">
                <a:cs typeface="B Homa" panose="00000400000000000000" pitchFamily="2" charset="-78"/>
              </a:rPr>
              <a:t>اطلاعاتی لامسه‌ای مانند بریل و متن برجسته برای برخی از افراد کمک کننده است و در نشانه‌های خاص مانند درب سرویس بهداشتی ضروری است. </a:t>
            </a:r>
            <a:endParaRPr lang="fa-IR" dirty="0" smtClean="0">
              <a:cs typeface="B Homa" panose="00000400000000000000" pitchFamily="2" charset="-78"/>
            </a:endParaRPr>
          </a:p>
          <a:p>
            <a:pPr algn="just"/>
            <a:endParaRPr lang="fa-IR" dirty="0">
              <a:cs typeface="B Homa" panose="00000400000000000000" pitchFamily="2" charset="-78"/>
            </a:endParaRPr>
          </a:p>
          <a:p>
            <a:pPr algn="just"/>
            <a:r>
              <a:rPr lang="fa-IR" dirty="0" smtClean="0">
                <a:cs typeface="B Homa" panose="00000400000000000000" pitchFamily="2" charset="-78"/>
              </a:rPr>
              <a:t>حروف </a:t>
            </a:r>
            <a:r>
              <a:rPr lang="fa-IR" dirty="0">
                <a:cs typeface="B Homa" panose="00000400000000000000" pitchFamily="2" charset="-78"/>
              </a:rPr>
              <a:t>برجسته زمانیکه به راحتی قابل دسترس باشند می‌تواند کمک کننده باشد( مانند یک در با 150 سانتیمتر ارتفاع) و این نیازمند سایز کافی برای حس شدن توسط دست است. باید دقت شود که حداقل 1.5 سانتیمتر ارتفاع و 1میلیمتر عمق از پس‌زمینه رعایت گردد. همچنین باید دقت شود که لبه‌های برجستگی‌ها باید گرد باشد(ورزش ایرلند شمالی، 2010</a:t>
            </a:r>
            <a:r>
              <a:rPr lang="fa-IR" dirty="0" smtClean="0">
                <a:cs typeface="B Homa" panose="00000400000000000000" pitchFamily="2" charset="-78"/>
              </a:rPr>
              <a:t>).</a:t>
            </a:r>
          </a:p>
          <a:p>
            <a:pPr algn="just"/>
            <a:endParaRPr lang="en-US" dirty="0">
              <a:cs typeface="B Homa" panose="00000400000000000000" pitchFamily="2" charset="-78"/>
            </a:endParaRPr>
          </a:p>
          <a:p>
            <a:pPr algn="just"/>
            <a:r>
              <a:rPr lang="fa-IR" dirty="0">
                <a:cs typeface="B Homa" panose="00000400000000000000" pitchFamily="2" charset="-78"/>
              </a:rPr>
              <a:t>ارتفاع متن روی علائم برجسته باید بین 15 تا 25 میلمیتر باشد. همچنین تصویرنگارهای استاندارد نظیر تصویرنگارهایی که در توالت‌ها استفاده می‌‌شود نیز باید برجسته باشند(ورزش ایرلند شمالی، 2010</a:t>
            </a:r>
            <a:r>
              <a:rPr lang="fa-IR" dirty="0" smtClean="0">
                <a:cs typeface="B Homa" panose="00000400000000000000" pitchFamily="2" charset="-78"/>
              </a:rPr>
              <a:t>).</a:t>
            </a:r>
          </a:p>
          <a:p>
            <a:pPr algn="just"/>
            <a:endParaRPr lang="en-US" dirty="0">
              <a:cs typeface="B Homa" panose="00000400000000000000" pitchFamily="2" charset="-78"/>
            </a:endParaRPr>
          </a:p>
          <a:p>
            <a:pPr algn="just"/>
            <a:r>
              <a:rPr lang="fa-IR" dirty="0">
                <a:cs typeface="B Homa" panose="00000400000000000000" pitchFamily="2" charset="-78"/>
              </a:rPr>
              <a:t>علائم باید در موقعیت‌های چشمگیر واقع شده و در مکانی منطقی، معقول و قابل انتظار نصب شده باشند برای مثال در تقاطع مسیرهای گردش جمعیتی. این علائم باید در ارتفاع چشم یا پایین‌تر از آن قرار گرفته باشند (140 تا 170 سانتیمتر)(ورزش ایرلند شمالی، 2010).</a:t>
            </a:r>
            <a:endParaRPr lang="en-US" dirty="0">
              <a:cs typeface="B Homa" panose="00000400000000000000" pitchFamily="2" charset="-78"/>
            </a:endParaRPr>
          </a:p>
        </p:txBody>
      </p:sp>
    </p:spTree>
    <p:extLst>
      <p:ext uri="{BB962C8B-B14F-4D97-AF65-F5344CB8AC3E}">
        <p14:creationId xmlns:p14="http://schemas.microsoft.com/office/powerpoint/2010/main" val="13807238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txBox="1">
            <a:spLocks/>
          </p:cNvSpPr>
          <p:nvPr/>
        </p:nvSpPr>
        <p:spPr bwMode="auto">
          <a:xfrm>
            <a:off x="1403648" y="579438"/>
            <a:ext cx="73453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a-IR" sz="3600" b="1" dirty="0" smtClean="0">
                <a:solidFill>
                  <a:schemeClr val="accent5">
                    <a:lumMod val="75000"/>
                  </a:schemeClr>
                </a:solidFill>
                <a:cs typeface="B Homa" pitchFamily="2" charset="-78"/>
              </a:rPr>
              <a:t>عکس ها و نشانه ها</a:t>
            </a:r>
            <a:endParaRPr lang="fa-IR" sz="3600" b="1" dirty="0">
              <a:solidFill>
                <a:schemeClr val="accent5">
                  <a:lumMod val="75000"/>
                </a:schemeClr>
              </a:solidFill>
              <a:cs typeface="B Homa" pitchFamily="2" charset="-78"/>
            </a:endParaRPr>
          </a:p>
        </p:txBody>
      </p:sp>
      <p:sp>
        <p:nvSpPr>
          <p:cNvPr id="4" name="TextBox 3"/>
          <p:cNvSpPr txBox="1"/>
          <p:nvPr/>
        </p:nvSpPr>
        <p:spPr>
          <a:xfrm>
            <a:off x="251520" y="1556792"/>
            <a:ext cx="8497490" cy="1477328"/>
          </a:xfrm>
          <a:prstGeom prst="rect">
            <a:avLst/>
          </a:prstGeom>
          <a:noFill/>
        </p:spPr>
        <p:txBody>
          <a:bodyPr wrap="square" rtlCol="0">
            <a:spAutoFit/>
          </a:bodyPr>
          <a:lstStyle/>
          <a:p>
            <a:r>
              <a:rPr lang="fa-IR" dirty="0">
                <a:cs typeface="B Homa" panose="00000400000000000000" pitchFamily="2" charset="-78"/>
              </a:rPr>
              <a:t>شناخت راحت نشانه‌ها و عکس‌ها برای هرکسی کمک کننده‌است، به ویژه افرادی که قادر به دیدن متن‌ها به طور واضح نیستند یا کسانی که دارای سطح سواد کافی یا توانایی خواندن متن‌ها را ندارند. </a:t>
            </a:r>
            <a:endParaRPr lang="fa-IR" dirty="0" smtClean="0">
              <a:cs typeface="B Homa" panose="00000400000000000000" pitchFamily="2" charset="-78"/>
            </a:endParaRPr>
          </a:p>
          <a:p>
            <a:endParaRPr lang="en-US" dirty="0">
              <a:cs typeface="B Homa" panose="00000400000000000000" pitchFamily="2" charset="-78"/>
            </a:endParaRPr>
          </a:p>
          <a:p>
            <a:r>
              <a:rPr lang="fa-IR" dirty="0">
                <a:cs typeface="B Homa" panose="00000400000000000000" pitchFamily="2" charset="-78"/>
              </a:rPr>
              <a:t>هر جا که فضا و اندازه امکان می‌دهد باید نمادها حداقل ارتفاعی  به اندازه 10 سانتیمتر داشته باشند(ورزش ایرلند شمالی، 2010).</a:t>
            </a:r>
            <a:endParaRPr lang="en-US" dirty="0">
              <a:cs typeface="B Homa" panose="00000400000000000000" pitchFamily="2" charset="-78"/>
            </a:endParaRPr>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t="4068" b="53898"/>
          <a:stretch/>
        </p:blipFill>
        <p:spPr bwMode="auto">
          <a:xfrm>
            <a:off x="1402218" y="3214549"/>
            <a:ext cx="2161669" cy="1353740"/>
          </a:xfrm>
          <a:prstGeom prst="rect">
            <a:avLst/>
          </a:prstGeom>
          <a:noFill/>
          <a:ln>
            <a:noFill/>
          </a:ln>
          <a:extLst>
            <a:ext uri="{53640926-AAD7-44D8-BBD7-CCE9431645EC}">
              <a14:shadowObscured xmlns:a14="http://schemas.microsoft.com/office/drawing/2010/main"/>
            </a:ext>
          </a:extLst>
        </p:spPr>
      </p:pic>
      <p:pic>
        <p:nvPicPr>
          <p:cNvPr id="6" name="Picture 5"/>
          <p:cNvPicPr/>
          <p:nvPr/>
        </p:nvPicPr>
        <p:blipFill rotWithShape="1">
          <a:blip r:embed="rId3" cstate="print">
            <a:extLst>
              <a:ext uri="{28A0092B-C50C-407E-A947-70E740481C1C}">
                <a14:useLocalDpi xmlns:a14="http://schemas.microsoft.com/office/drawing/2010/main" val="0"/>
              </a:ext>
            </a:extLst>
          </a:blip>
          <a:srcRect t="55593"/>
          <a:stretch/>
        </p:blipFill>
        <p:spPr bwMode="auto">
          <a:xfrm>
            <a:off x="1619671" y="4748717"/>
            <a:ext cx="1944215" cy="128653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92364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89071096"/>
              </p:ext>
            </p:extLst>
          </p:nvPr>
        </p:nvGraphicFramePr>
        <p:xfrm>
          <a:off x="1547664" y="548680"/>
          <a:ext cx="6096000" cy="6035040"/>
        </p:xfrm>
        <a:graphic>
          <a:graphicData uri="http://schemas.openxmlformats.org/drawingml/2006/table">
            <a:tbl>
              <a:tblPr firstRow="1" bandRow="1">
                <a:tableStyleId>{5940675A-B579-460E-94D1-54222C63F5DA}</a:tableStyleId>
              </a:tblPr>
              <a:tblGrid>
                <a:gridCol w="3048000"/>
                <a:gridCol w="3048000"/>
              </a:tblGrid>
              <a:tr h="370840">
                <a:tc>
                  <a:txBody>
                    <a:bodyPr/>
                    <a:lstStyle/>
                    <a:p>
                      <a:endParaRPr lang="fa-IR" sz="1400" b="1" kern="1200" dirty="0" smtClean="0">
                        <a:solidFill>
                          <a:schemeClr val="tx1"/>
                        </a:solidFill>
                        <a:effectLst/>
                        <a:latin typeface="+mn-lt"/>
                        <a:ea typeface="+mn-ea"/>
                        <a:cs typeface="2  Nazanin" panose="00000400000000000000" pitchFamily="2" charset="-78"/>
                      </a:endParaRPr>
                    </a:p>
                    <a:p>
                      <a:r>
                        <a:rPr lang="fa-IR" sz="1400" b="1" kern="1200" dirty="0" smtClean="0">
                          <a:solidFill>
                            <a:schemeClr val="tx1"/>
                          </a:solidFill>
                          <a:effectLst/>
                          <a:latin typeface="+mn-lt"/>
                          <a:ea typeface="+mn-ea"/>
                          <a:cs typeface="2  Nazanin" panose="00000400000000000000" pitchFamily="2" charset="-78"/>
                        </a:rPr>
                        <a:t>نماد بین المللی دسترسی که نشان دهنده ی امکانات و راه‌های قابل دسترسی است</a:t>
                      </a:r>
                      <a:endParaRPr lang="en-US" sz="1400" b="1" dirty="0">
                        <a:cs typeface="2  Nazanin" panose="00000400000000000000" pitchFamily="2" charset="-78"/>
                      </a:endParaRPr>
                    </a:p>
                  </a:txBody>
                  <a:tcPr/>
                </a:tc>
                <a:tc>
                  <a:txBody>
                    <a:bodyPr/>
                    <a:lstStyle/>
                    <a:p>
                      <a:endParaRPr lang="fa-IR" dirty="0" smtClean="0"/>
                    </a:p>
                    <a:p>
                      <a:endParaRPr lang="fa-IR" dirty="0" smtClean="0"/>
                    </a:p>
                    <a:p>
                      <a:endParaRPr lang="fa-IR" dirty="0" smtClean="0"/>
                    </a:p>
                    <a:p>
                      <a:endParaRPr lang="en-US" dirty="0"/>
                    </a:p>
                  </a:txBody>
                  <a:tcPr/>
                </a:tc>
              </a:tr>
              <a:tr h="370840">
                <a:tc>
                  <a:txBody>
                    <a:bodyPr/>
                    <a:lstStyle/>
                    <a:p>
                      <a:pPr marL="0" marR="0" algn="ctr" rtl="1">
                        <a:spcBef>
                          <a:spcPts val="0"/>
                        </a:spcBef>
                        <a:spcAft>
                          <a:spcPts val="0"/>
                        </a:spcAft>
                      </a:pPr>
                      <a:r>
                        <a:rPr lang="fa-IR" sz="1400" b="1" dirty="0">
                          <a:effectLst/>
                          <a:latin typeface="Calibri" panose="020F0502020204030204" pitchFamily="34" charset="0"/>
                          <a:ea typeface="Calibri" panose="020F0502020204030204" pitchFamily="34" charset="0"/>
                          <a:cs typeface="2  Nazanin" panose="00000400000000000000" pitchFamily="2" charset="-78"/>
                        </a:rPr>
                        <a:t> </a:t>
                      </a:r>
                      <a:endParaRPr lang="en-US" sz="1400" b="1" dirty="0">
                        <a:effectLst/>
                        <a:latin typeface="Calibri" panose="020F0502020204030204" pitchFamily="34" charset="0"/>
                        <a:ea typeface="Calibri" panose="020F0502020204030204" pitchFamily="34" charset="0"/>
                        <a:cs typeface="2  Nazanin" panose="00000400000000000000" pitchFamily="2" charset="-78"/>
                      </a:endParaRPr>
                    </a:p>
                    <a:p>
                      <a:pPr marL="0" marR="0" algn="ctr" rtl="1">
                        <a:spcBef>
                          <a:spcPts val="0"/>
                        </a:spcBef>
                        <a:spcAft>
                          <a:spcPts val="0"/>
                        </a:spcAft>
                      </a:pPr>
                      <a:r>
                        <a:rPr lang="fa-IR" sz="1400" b="1" dirty="0">
                          <a:effectLst/>
                          <a:latin typeface="Calibri" panose="020F0502020204030204" pitchFamily="34" charset="0"/>
                          <a:ea typeface="Calibri" panose="020F0502020204030204" pitchFamily="34" charset="0"/>
                          <a:cs typeface="2  Nazanin" panose="00000400000000000000" pitchFamily="2" charset="-78"/>
                        </a:rPr>
                        <a:t> </a:t>
                      </a:r>
                      <a:endParaRPr lang="en-US" sz="1400" b="1" dirty="0">
                        <a:effectLst/>
                        <a:latin typeface="Calibri" panose="020F0502020204030204" pitchFamily="34" charset="0"/>
                        <a:ea typeface="Calibri" panose="020F0502020204030204" pitchFamily="34" charset="0"/>
                        <a:cs typeface="2  Nazanin" panose="00000400000000000000" pitchFamily="2" charset="-78"/>
                      </a:endParaRPr>
                    </a:p>
                    <a:p>
                      <a:pPr marL="0" marR="0" algn="ctr" rtl="1">
                        <a:spcBef>
                          <a:spcPts val="0"/>
                        </a:spcBef>
                        <a:spcAft>
                          <a:spcPts val="0"/>
                        </a:spcAft>
                      </a:pPr>
                      <a:r>
                        <a:rPr lang="fa-IR" sz="1400" b="1" dirty="0">
                          <a:effectLst/>
                          <a:latin typeface="Calibri" panose="020F0502020204030204" pitchFamily="34" charset="0"/>
                          <a:ea typeface="Calibri" panose="020F0502020204030204" pitchFamily="34" charset="0"/>
                          <a:cs typeface="2  Nazanin" panose="00000400000000000000" pitchFamily="2" charset="-78"/>
                        </a:rPr>
                        <a:t>امکانات برای افراد نابینا و یا کم بینا</a:t>
                      </a:r>
                      <a:endParaRPr lang="en-US" sz="1400" b="1" dirty="0">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tc>
                <a:tc>
                  <a:txBody>
                    <a:bodyPr/>
                    <a:lstStyle/>
                    <a:p>
                      <a:endParaRPr lang="fa-IR" dirty="0" smtClean="0"/>
                    </a:p>
                    <a:p>
                      <a:endParaRPr lang="fa-IR" dirty="0" smtClean="0"/>
                    </a:p>
                    <a:p>
                      <a:endParaRPr lang="fa-IR" dirty="0" smtClean="0"/>
                    </a:p>
                    <a:p>
                      <a:endParaRPr lang="en-US" dirty="0"/>
                    </a:p>
                  </a:txBody>
                  <a:tcPr/>
                </a:tc>
              </a:tr>
              <a:tr h="370840">
                <a:tc>
                  <a:txBody>
                    <a:bodyPr/>
                    <a:lstStyle/>
                    <a:p>
                      <a:pPr marL="0" marR="0" algn="ctr" rtl="1">
                        <a:spcBef>
                          <a:spcPts val="0"/>
                        </a:spcBef>
                        <a:spcAft>
                          <a:spcPts val="0"/>
                        </a:spcAft>
                      </a:pPr>
                      <a:r>
                        <a:rPr lang="fa-IR" sz="1400" b="1" dirty="0">
                          <a:effectLst/>
                          <a:latin typeface="Calibri" panose="020F0502020204030204" pitchFamily="34" charset="0"/>
                          <a:ea typeface="Calibri" panose="020F0502020204030204" pitchFamily="34" charset="0"/>
                          <a:cs typeface="2  Nazanin" panose="00000400000000000000" pitchFamily="2" charset="-78"/>
                        </a:rPr>
                        <a:t> </a:t>
                      </a:r>
                      <a:endParaRPr lang="en-US" sz="1400" b="1" dirty="0">
                        <a:effectLst/>
                        <a:latin typeface="Calibri" panose="020F0502020204030204" pitchFamily="34" charset="0"/>
                        <a:ea typeface="Calibri" panose="020F0502020204030204" pitchFamily="34" charset="0"/>
                        <a:cs typeface="2  Nazanin" panose="00000400000000000000" pitchFamily="2" charset="-78"/>
                      </a:endParaRPr>
                    </a:p>
                    <a:p>
                      <a:pPr marL="0" marR="0" algn="ctr" rtl="1">
                        <a:spcBef>
                          <a:spcPts val="0"/>
                        </a:spcBef>
                        <a:spcAft>
                          <a:spcPts val="0"/>
                        </a:spcAft>
                      </a:pPr>
                      <a:r>
                        <a:rPr lang="fa-IR" sz="1400" b="1" dirty="0">
                          <a:effectLst/>
                          <a:latin typeface="Calibri" panose="020F0502020204030204" pitchFamily="34" charset="0"/>
                          <a:ea typeface="Calibri" panose="020F0502020204030204" pitchFamily="34" charset="0"/>
                          <a:cs typeface="2  Nazanin" panose="00000400000000000000" pitchFamily="2" charset="-78"/>
                        </a:rPr>
                        <a:t> </a:t>
                      </a:r>
                      <a:r>
                        <a:rPr lang="fa-IR" sz="1400" b="1" dirty="0" smtClean="0">
                          <a:effectLst/>
                          <a:latin typeface="Calibri" panose="020F0502020204030204" pitchFamily="34" charset="0"/>
                          <a:ea typeface="Calibri" panose="020F0502020204030204" pitchFamily="34" charset="0"/>
                          <a:cs typeface="2  Nazanin" panose="00000400000000000000" pitchFamily="2" charset="-78"/>
                        </a:rPr>
                        <a:t>تجهیزات </a:t>
                      </a:r>
                      <a:r>
                        <a:rPr lang="fa-IR" sz="1400" b="1" dirty="0">
                          <a:effectLst/>
                          <a:latin typeface="Calibri" panose="020F0502020204030204" pitchFamily="34" charset="0"/>
                          <a:ea typeface="Calibri" panose="020F0502020204030204" pitchFamily="34" charset="0"/>
                          <a:cs typeface="2  Nazanin" panose="00000400000000000000" pitchFamily="2" charset="-78"/>
                        </a:rPr>
                        <a:t>به منظور افزایش صدای میکروفون برای</a:t>
                      </a:r>
                      <a:endParaRPr lang="en-US" sz="1400" b="1" dirty="0">
                        <a:effectLst/>
                        <a:latin typeface="Calibri" panose="020F0502020204030204" pitchFamily="34" charset="0"/>
                        <a:ea typeface="Calibri" panose="020F0502020204030204" pitchFamily="34" charset="0"/>
                        <a:cs typeface="2  Nazanin" panose="00000400000000000000" pitchFamily="2" charset="-78"/>
                      </a:endParaRPr>
                    </a:p>
                    <a:p>
                      <a:pPr marL="0" marR="0" algn="ctr" rtl="1">
                        <a:spcBef>
                          <a:spcPts val="0"/>
                        </a:spcBef>
                        <a:spcAft>
                          <a:spcPts val="0"/>
                        </a:spcAft>
                      </a:pPr>
                      <a:r>
                        <a:rPr lang="fa-IR" sz="1400" b="1" dirty="0">
                          <a:effectLst/>
                          <a:latin typeface="Calibri" panose="020F0502020204030204" pitchFamily="34" charset="0"/>
                          <a:ea typeface="Calibri" panose="020F0502020204030204" pitchFamily="34" charset="0"/>
                          <a:cs typeface="2  Nazanin" panose="00000400000000000000" pitchFamily="2" charset="-78"/>
                        </a:rPr>
                        <a:t>افرادی که به کمک‌های شنوایی نیازدارند، مجهز به سوئیچ </a:t>
                      </a:r>
                      <a:r>
                        <a:rPr lang="en-US" sz="1400" b="1" dirty="0">
                          <a:effectLst/>
                          <a:latin typeface="Calibri" panose="020F0502020204030204" pitchFamily="34" charset="0"/>
                          <a:ea typeface="Calibri" panose="020F0502020204030204" pitchFamily="34" charset="0"/>
                          <a:cs typeface="2  Nazanin" panose="00000400000000000000" pitchFamily="2" charset="-78"/>
                        </a:rPr>
                        <a:t>T</a:t>
                      </a:r>
                    </a:p>
                    <a:p>
                      <a:pPr marL="0" marR="0" algn="ctr" rtl="1">
                        <a:spcBef>
                          <a:spcPts val="0"/>
                        </a:spcBef>
                        <a:spcAft>
                          <a:spcPts val="0"/>
                        </a:spcAft>
                      </a:pPr>
                      <a:r>
                        <a:rPr lang="fa-IR" sz="1400" b="1" dirty="0">
                          <a:effectLst/>
                          <a:latin typeface="Calibri" panose="020F0502020204030204" pitchFamily="34" charset="0"/>
                          <a:ea typeface="Calibri" panose="020F0502020204030204" pitchFamily="34" charset="0"/>
                          <a:cs typeface="2  Nazanin" panose="00000400000000000000" pitchFamily="2" charset="-78"/>
                        </a:rPr>
                        <a:t> </a:t>
                      </a:r>
                      <a:endParaRPr lang="en-US" sz="1400" b="1" dirty="0">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tc>
                <a:tc>
                  <a:txBody>
                    <a:bodyPr/>
                    <a:lstStyle/>
                    <a:p>
                      <a:endParaRPr lang="fa-IR" dirty="0" smtClean="0"/>
                    </a:p>
                    <a:p>
                      <a:endParaRPr lang="fa-IR" dirty="0" smtClean="0"/>
                    </a:p>
                    <a:p>
                      <a:endParaRPr lang="fa-IR" dirty="0" smtClean="0"/>
                    </a:p>
                    <a:p>
                      <a:endParaRPr lang="en-US" dirty="0"/>
                    </a:p>
                  </a:txBody>
                  <a:tcPr/>
                </a:tc>
              </a:tr>
              <a:tr h="370840">
                <a:tc>
                  <a:txBody>
                    <a:bodyPr/>
                    <a:lstStyle/>
                    <a:p>
                      <a:pPr marL="0" marR="0" algn="ctr" rtl="1">
                        <a:spcBef>
                          <a:spcPts val="0"/>
                        </a:spcBef>
                        <a:spcAft>
                          <a:spcPts val="0"/>
                        </a:spcAft>
                      </a:pPr>
                      <a:r>
                        <a:rPr lang="fa-IR" sz="1400" b="1">
                          <a:effectLst/>
                          <a:latin typeface="Calibri" panose="020F0502020204030204" pitchFamily="34" charset="0"/>
                          <a:ea typeface="Calibri" panose="020F0502020204030204" pitchFamily="34" charset="0"/>
                          <a:cs typeface="2  Nazanin" panose="00000400000000000000" pitchFamily="2" charset="-78"/>
                        </a:rPr>
                        <a:t> </a:t>
                      </a:r>
                      <a:endParaRPr lang="en-US" sz="1400" b="1">
                        <a:effectLst/>
                        <a:latin typeface="Calibri" panose="020F0502020204030204" pitchFamily="34" charset="0"/>
                        <a:ea typeface="Calibri" panose="020F0502020204030204" pitchFamily="34" charset="0"/>
                        <a:cs typeface="2  Nazanin" panose="00000400000000000000" pitchFamily="2" charset="-78"/>
                      </a:endParaRPr>
                    </a:p>
                    <a:p>
                      <a:pPr marL="0" marR="0" algn="ctr" rtl="1">
                        <a:spcBef>
                          <a:spcPts val="0"/>
                        </a:spcBef>
                        <a:spcAft>
                          <a:spcPts val="0"/>
                        </a:spcAft>
                      </a:pPr>
                      <a:r>
                        <a:rPr lang="fa-IR" sz="1400" b="1">
                          <a:effectLst/>
                          <a:latin typeface="Calibri" panose="020F0502020204030204" pitchFamily="34" charset="0"/>
                          <a:ea typeface="Calibri" panose="020F0502020204030204" pitchFamily="34" charset="0"/>
                          <a:cs typeface="2  Nazanin" panose="00000400000000000000" pitchFamily="2" charset="-78"/>
                        </a:rPr>
                        <a:t> </a:t>
                      </a:r>
                      <a:endParaRPr lang="en-US" sz="1400" b="1">
                        <a:effectLst/>
                        <a:latin typeface="Calibri" panose="020F0502020204030204" pitchFamily="34" charset="0"/>
                        <a:ea typeface="Calibri" panose="020F0502020204030204" pitchFamily="34" charset="0"/>
                        <a:cs typeface="2  Nazanin" panose="00000400000000000000" pitchFamily="2" charset="-78"/>
                      </a:endParaRPr>
                    </a:p>
                    <a:p>
                      <a:pPr marL="0" marR="0" algn="ctr" rtl="1">
                        <a:spcBef>
                          <a:spcPts val="0"/>
                        </a:spcBef>
                        <a:spcAft>
                          <a:spcPts val="0"/>
                        </a:spcAft>
                      </a:pPr>
                      <a:r>
                        <a:rPr lang="fa-IR" sz="1400" b="1">
                          <a:effectLst/>
                          <a:latin typeface="Calibri" panose="020F0502020204030204" pitchFamily="34" charset="0"/>
                          <a:ea typeface="Calibri" panose="020F0502020204030204" pitchFamily="34" charset="0"/>
                          <a:cs typeface="2  Nazanin" panose="00000400000000000000" pitchFamily="2" charset="-78"/>
                        </a:rPr>
                        <a:t>تجهیزات لازم جهت افزایش صدای میکروفون از طریق امواج مادون قرمز</a:t>
                      </a:r>
                      <a:endParaRPr lang="en-US" sz="1400" b="1">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tc>
                <a:tc>
                  <a:txBody>
                    <a:bodyPr/>
                    <a:lstStyle/>
                    <a:p>
                      <a:endParaRPr lang="fa-IR" dirty="0" smtClean="0"/>
                    </a:p>
                    <a:p>
                      <a:endParaRPr lang="fa-IR" dirty="0" smtClean="0"/>
                    </a:p>
                    <a:p>
                      <a:endParaRPr lang="fa-IR" dirty="0" smtClean="0"/>
                    </a:p>
                    <a:p>
                      <a:endParaRPr lang="en-US" dirty="0"/>
                    </a:p>
                  </a:txBody>
                  <a:tcPr/>
                </a:tc>
              </a:tr>
              <a:tr h="370840">
                <a:tc>
                  <a:txBody>
                    <a:bodyPr/>
                    <a:lstStyle/>
                    <a:p>
                      <a:pPr marL="0" marR="0" algn="ctr" rtl="1">
                        <a:spcBef>
                          <a:spcPts val="0"/>
                        </a:spcBef>
                        <a:spcAft>
                          <a:spcPts val="0"/>
                        </a:spcAft>
                      </a:pPr>
                      <a:r>
                        <a:rPr lang="fa-IR" sz="1400" b="1" dirty="0">
                          <a:effectLst/>
                          <a:latin typeface="Calibri" panose="020F0502020204030204" pitchFamily="34" charset="0"/>
                          <a:ea typeface="Calibri" panose="020F0502020204030204" pitchFamily="34" charset="0"/>
                          <a:cs typeface="2  Nazanin" panose="00000400000000000000" pitchFamily="2" charset="-78"/>
                        </a:rPr>
                        <a:t> </a:t>
                      </a:r>
                      <a:endParaRPr lang="en-US" sz="1400" b="1" dirty="0">
                        <a:effectLst/>
                        <a:latin typeface="Calibri" panose="020F0502020204030204" pitchFamily="34" charset="0"/>
                        <a:ea typeface="Calibri" panose="020F0502020204030204" pitchFamily="34" charset="0"/>
                        <a:cs typeface="2  Nazanin" panose="00000400000000000000" pitchFamily="2" charset="-78"/>
                      </a:endParaRPr>
                    </a:p>
                    <a:p>
                      <a:pPr marL="0" marR="0" algn="ctr" rtl="1">
                        <a:spcBef>
                          <a:spcPts val="0"/>
                        </a:spcBef>
                        <a:spcAft>
                          <a:spcPts val="0"/>
                        </a:spcAft>
                      </a:pPr>
                      <a:r>
                        <a:rPr lang="fa-IR" sz="1400" b="1" dirty="0">
                          <a:effectLst/>
                          <a:latin typeface="Calibri" panose="020F0502020204030204" pitchFamily="34" charset="0"/>
                          <a:ea typeface="Calibri" panose="020F0502020204030204" pitchFamily="34" charset="0"/>
                          <a:cs typeface="2  Nazanin" panose="00000400000000000000" pitchFamily="2" charset="-78"/>
                        </a:rPr>
                        <a:t> </a:t>
                      </a:r>
                      <a:endParaRPr lang="en-US" sz="1400" b="1" dirty="0">
                        <a:effectLst/>
                        <a:latin typeface="Calibri" panose="020F0502020204030204" pitchFamily="34" charset="0"/>
                        <a:ea typeface="Calibri" panose="020F0502020204030204" pitchFamily="34" charset="0"/>
                        <a:cs typeface="2  Nazanin" panose="00000400000000000000" pitchFamily="2" charset="-78"/>
                      </a:endParaRPr>
                    </a:p>
                    <a:p>
                      <a:pPr marL="0" marR="0" algn="ctr" rtl="1">
                        <a:spcBef>
                          <a:spcPts val="0"/>
                        </a:spcBef>
                        <a:spcAft>
                          <a:spcPts val="0"/>
                        </a:spcAft>
                      </a:pPr>
                      <a:r>
                        <a:rPr lang="fa-IR" sz="1400" b="1" dirty="0">
                          <a:effectLst/>
                          <a:latin typeface="Calibri" panose="020F0502020204030204" pitchFamily="34" charset="0"/>
                          <a:ea typeface="Calibri" panose="020F0502020204030204" pitchFamily="34" charset="0"/>
                          <a:cs typeface="2  Nazanin" panose="00000400000000000000" pitchFamily="2" charset="-78"/>
                        </a:rPr>
                        <a:t>امکانات تلفن متن</a:t>
                      </a:r>
                      <a:endParaRPr lang="en-US" sz="1400" b="1" dirty="0">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tc>
                <a:tc>
                  <a:txBody>
                    <a:bodyPr/>
                    <a:lstStyle/>
                    <a:p>
                      <a:endParaRPr lang="fa-IR" dirty="0" smtClean="0"/>
                    </a:p>
                    <a:p>
                      <a:endParaRPr lang="fa-IR" dirty="0" smtClean="0"/>
                    </a:p>
                    <a:p>
                      <a:endParaRPr lang="fa-IR" dirty="0" smtClean="0"/>
                    </a:p>
                    <a:p>
                      <a:endParaRPr lang="en-US" dirty="0"/>
                    </a:p>
                  </a:txBody>
                  <a:tcPr/>
                </a:tc>
              </a:tr>
            </a:tbl>
          </a:graphicData>
        </a:graphic>
      </p:graphicFrame>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5508104" y="620688"/>
            <a:ext cx="977900" cy="989965"/>
          </a:xfrm>
          <a:prstGeom prst="rect">
            <a:avLst/>
          </a:prstGeom>
          <a:noFill/>
          <a:ln>
            <a:noFill/>
          </a:ln>
        </p:spPr>
      </p:pic>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916832"/>
            <a:ext cx="956310" cy="989965"/>
          </a:xfrm>
          <a:prstGeom prst="rect">
            <a:avLst/>
          </a:prstGeom>
          <a:noFill/>
          <a:ln>
            <a:noFill/>
          </a:ln>
        </p:spPr>
      </p:pic>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5508104" y="3068960"/>
            <a:ext cx="1043940" cy="1031875"/>
          </a:xfrm>
          <a:prstGeom prst="rect">
            <a:avLst/>
          </a:prstGeom>
          <a:noFill/>
          <a:ln>
            <a:noFill/>
          </a:ln>
        </p:spPr>
      </p:pic>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4232835"/>
            <a:ext cx="1043940" cy="1043940"/>
          </a:xfrm>
          <a:prstGeom prst="rect">
            <a:avLst/>
          </a:prstGeom>
          <a:noFill/>
          <a:ln>
            <a:noFill/>
          </a:ln>
        </p:spPr>
      </p:pic>
      <p:pic>
        <p:nvPicPr>
          <p:cNvPr id="13" name="Picture 12"/>
          <p:cNvPicPr/>
          <p:nvPr/>
        </p:nvPicPr>
        <p:blipFill>
          <a:blip r:embed="rId6">
            <a:extLst>
              <a:ext uri="{28A0092B-C50C-407E-A947-70E740481C1C}">
                <a14:useLocalDpi xmlns:a14="http://schemas.microsoft.com/office/drawing/2010/main" val="0"/>
              </a:ext>
            </a:extLst>
          </a:blip>
          <a:srcRect/>
          <a:stretch>
            <a:fillRect/>
          </a:stretch>
        </p:blipFill>
        <p:spPr bwMode="auto">
          <a:xfrm>
            <a:off x="5522787" y="5445224"/>
            <a:ext cx="1118870" cy="1079500"/>
          </a:xfrm>
          <a:prstGeom prst="rect">
            <a:avLst/>
          </a:prstGeom>
          <a:noFill/>
          <a:ln>
            <a:noFill/>
          </a:ln>
        </p:spPr>
      </p:pic>
    </p:spTree>
    <p:extLst>
      <p:ext uri="{BB962C8B-B14F-4D97-AF65-F5344CB8AC3E}">
        <p14:creationId xmlns:p14="http://schemas.microsoft.com/office/powerpoint/2010/main" val="38582289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txBox="1">
            <a:spLocks/>
          </p:cNvSpPr>
          <p:nvPr/>
        </p:nvSpPr>
        <p:spPr bwMode="auto">
          <a:xfrm>
            <a:off x="1403648" y="579438"/>
            <a:ext cx="73453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a-IR" sz="3600" b="1" dirty="0" smtClean="0">
                <a:solidFill>
                  <a:schemeClr val="accent5">
                    <a:lumMod val="75000"/>
                  </a:schemeClr>
                </a:solidFill>
                <a:cs typeface="B Homa" pitchFamily="2" charset="-78"/>
              </a:rPr>
              <a:t>سیستم تقویت شنوایی</a:t>
            </a:r>
            <a:endParaRPr lang="fa-IR" sz="3600" b="1" dirty="0">
              <a:solidFill>
                <a:schemeClr val="accent5">
                  <a:lumMod val="75000"/>
                </a:schemeClr>
              </a:solidFill>
              <a:cs typeface="B Homa" pitchFamily="2" charset="-78"/>
            </a:endParaRPr>
          </a:p>
        </p:txBody>
      </p:sp>
      <p:sp>
        <p:nvSpPr>
          <p:cNvPr id="4" name="TextBox 3"/>
          <p:cNvSpPr txBox="1"/>
          <p:nvPr/>
        </p:nvSpPr>
        <p:spPr>
          <a:xfrm>
            <a:off x="3610670" y="1484784"/>
            <a:ext cx="5354364" cy="5652830"/>
          </a:xfrm>
          <a:prstGeom prst="rect">
            <a:avLst/>
          </a:prstGeom>
          <a:noFill/>
        </p:spPr>
        <p:txBody>
          <a:bodyPr wrap="square" rtlCol="0">
            <a:spAutoFit/>
          </a:bodyPr>
          <a:lstStyle/>
          <a:p>
            <a:pPr algn="just"/>
            <a:r>
              <a:rPr lang="fa-IR" dirty="0">
                <a:cs typeface="B Homa" panose="00000400000000000000" pitchFamily="2" charset="-78"/>
              </a:rPr>
              <a:t>بسیاری از افراد با استفاده از سمعک از صداهای اطراف بهره‌مند می‌شوند. اما این وسیله همه‌ی صداها را تقویت می‌کند، شامل صداهای ناخواسته پس‌زمینه، که می‌توان به سختی آن را تحمل کرد. سیستم تقویت شنوایی به شنوایی کاربران برای گوش دادن تنها به یک منبع صدا بدون هیچ نویز پس‌زمینه‌ای کمک‌ می‌کند و با تغییر کمک‌های شنوایی برای تنظیمات مختلف بدست می‌آید. </a:t>
            </a:r>
            <a:endParaRPr lang="fa-IR" dirty="0" smtClean="0">
              <a:cs typeface="B Homa" panose="00000400000000000000" pitchFamily="2" charset="-78"/>
            </a:endParaRPr>
          </a:p>
          <a:p>
            <a:pPr algn="just">
              <a:spcBef>
                <a:spcPts val="1200"/>
              </a:spcBef>
              <a:spcAft>
                <a:spcPts val="1000"/>
              </a:spcAft>
            </a:pPr>
            <a:r>
              <a:rPr lang="fa-IR" dirty="0">
                <a:ea typeface="Calibri" panose="020F0502020204030204" pitchFamily="34" charset="0"/>
                <a:cs typeface="B Homa" panose="00000400000000000000" pitchFamily="2" charset="-78"/>
              </a:rPr>
              <a:t>یک حلقه القایی یا یک سیستم مادون قرمز باید در فضاهای زیر وجود داشته باشد(ورزش ایرلند شمالی، 2010).:</a:t>
            </a:r>
            <a:endParaRPr lang="en-US" dirty="0">
              <a:ea typeface="Calibri" panose="020F0502020204030204" pitchFamily="34" charset="0"/>
              <a:cs typeface="B Homa" panose="00000400000000000000" pitchFamily="2" charset="-78"/>
            </a:endParaRPr>
          </a:p>
          <a:p>
            <a:pPr marL="342900" lvl="0" indent="-342900" algn="just">
              <a:spcBef>
                <a:spcPts val="1200"/>
              </a:spcBef>
              <a:spcAft>
                <a:spcPts val="1000"/>
              </a:spcAft>
              <a:buFont typeface="Symbol" panose="05050102010706020507" pitchFamily="18" charset="2"/>
              <a:buChar char=""/>
            </a:pPr>
            <a:r>
              <a:rPr lang="fa-IR" dirty="0">
                <a:ea typeface="Calibri" panose="020F0502020204030204" pitchFamily="34" charset="0"/>
                <a:cs typeface="B Homa" panose="00000400000000000000" pitchFamily="2" charset="-78"/>
              </a:rPr>
              <a:t>پیشخوان‌های پذیرش و نقاط اطلاعاتی(که مراجع یا مشتری از متصدی توسط یک شیشه یا صفحه جدا می‌شود) یا در معرض صداهای زمینه زیادی قرار می‌گیرد.</a:t>
            </a:r>
            <a:endParaRPr lang="en-US" dirty="0">
              <a:ea typeface="Calibri" panose="020F0502020204030204" pitchFamily="34" charset="0"/>
              <a:cs typeface="B Homa" panose="00000400000000000000" pitchFamily="2" charset="-78"/>
            </a:endParaRPr>
          </a:p>
          <a:p>
            <a:pPr marL="342900" lvl="0" indent="-342900" algn="just">
              <a:spcBef>
                <a:spcPts val="1200"/>
              </a:spcBef>
              <a:spcAft>
                <a:spcPts val="1000"/>
              </a:spcAft>
              <a:buFont typeface="Symbol" panose="05050102010706020507" pitchFamily="18" charset="2"/>
              <a:buChar char=""/>
            </a:pPr>
            <a:r>
              <a:rPr lang="fa-IR" dirty="0">
                <a:ea typeface="Calibri" panose="020F0502020204030204" pitchFamily="34" charset="0"/>
                <a:cs typeface="B Homa" panose="00000400000000000000" pitchFamily="2" charset="-78"/>
              </a:rPr>
              <a:t>اتاق‌های اصلی جلسات و ملاقات‌ها</a:t>
            </a:r>
            <a:endParaRPr lang="en-US" dirty="0">
              <a:ea typeface="Calibri" panose="020F0502020204030204" pitchFamily="34" charset="0"/>
              <a:cs typeface="B Homa" panose="00000400000000000000" pitchFamily="2" charset="-78"/>
            </a:endParaRPr>
          </a:p>
          <a:p>
            <a:pPr marL="342900" lvl="0" indent="-342900" algn="just">
              <a:spcBef>
                <a:spcPts val="1200"/>
              </a:spcBef>
              <a:spcAft>
                <a:spcPts val="1000"/>
              </a:spcAft>
              <a:buFont typeface="Symbol" panose="05050102010706020507" pitchFamily="18" charset="2"/>
              <a:buChar char=""/>
            </a:pPr>
            <a:r>
              <a:rPr lang="fa-IR" dirty="0">
                <a:ea typeface="Calibri" panose="020F0502020204030204" pitchFamily="34" charset="0"/>
                <a:cs typeface="B Homa" panose="00000400000000000000" pitchFamily="2" charset="-78"/>
              </a:rPr>
              <a:t>اتاق‌ها یا فضاهایی که دارای بلندگوها و سیستم اعلانات هستند و برای تماشای بازی‌ها و مراسم مختلف استفاده می‌شوند. </a:t>
            </a:r>
            <a:endParaRPr lang="en-US" dirty="0">
              <a:ea typeface="Calibri" panose="020F0502020204030204" pitchFamily="34" charset="0"/>
              <a:cs typeface="B Homa" panose="00000400000000000000" pitchFamily="2" charset="-78"/>
            </a:endParaRPr>
          </a:p>
          <a:p>
            <a:pPr algn="just"/>
            <a:endParaRPr lang="en-US" dirty="0">
              <a:cs typeface="B Homa" panose="00000400000000000000" pitchFamily="2" charset="-78"/>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7292" y="2420888"/>
            <a:ext cx="3359150" cy="2063750"/>
          </a:xfrm>
          <a:prstGeom prst="rect">
            <a:avLst/>
          </a:prstGeom>
          <a:noFill/>
          <a:ln>
            <a:noFill/>
          </a:ln>
        </p:spPr>
      </p:pic>
      <p:sp>
        <p:nvSpPr>
          <p:cNvPr id="2" name="TextBox 1"/>
          <p:cNvSpPr txBox="1"/>
          <p:nvPr/>
        </p:nvSpPr>
        <p:spPr>
          <a:xfrm>
            <a:off x="17292" y="4558987"/>
            <a:ext cx="3029471" cy="584775"/>
          </a:xfrm>
          <a:prstGeom prst="rect">
            <a:avLst/>
          </a:prstGeom>
          <a:noFill/>
        </p:spPr>
        <p:txBody>
          <a:bodyPr wrap="square" rtlCol="0">
            <a:spAutoFit/>
          </a:bodyPr>
          <a:lstStyle/>
          <a:p>
            <a:pPr lvl="0"/>
            <a:r>
              <a:rPr lang="fa-IR" sz="1600" dirty="0">
                <a:cs typeface="B Homa" panose="00000400000000000000" pitchFamily="2" charset="-78"/>
              </a:rPr>
              <a:t>استفاده از حلقه‌های القایی در دانشگاه مرکز ورزشی اولستر در </a:t>
            </a:r>
            <a:r>
              <a:rPr lang="fa-IR" sz="1600" dirty="0" smtClean="0">
                <a:cs typeface="B Homa" panose="00000400000000000000" pitchFamily="2" charset="-78"/>
              </a:rPr>
              <a:t>جوردنزتاون</a:t>
            </a:r>
            <a:endParaRPr lang="en-US" sz="1600" dirty="0">
              <a:cs typeface="B Homa" panose="00000400000000000000" pitchFamily="2" charset="-78"/>
            </a:endParaRPr>
          </a:p>
        </p:txBody>
      </p:sp>
    </p:spTree>
    <p:extLst>
      <p:ext uri="{BB962C8B-B14F-4D97-AF65-F5344CB8AC3E}">
        <p14:creationId xmlns:p14="http://schemas.microsoft.com/office/powerpoint/2010/main" val="4019972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2"/>
          <p:cNvSpPr txBox="1">
            <a:spLocks noChangeArrowheads="1"/>
          </p:cNvSpPr>
          <p:nvPr/>
        </p:nvSpPr>
        <p:spPr bwMode="auto">
          <a:xfrm>
            <a:off x="179512" y="492884"/>
            <a:ext cx="8540351"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285750" lvl="0" indent="-285750" algn="just">
              <a:buFont typeface="Arial" panose="020B0604020202020204" pitchFamily="34" charset="0"/>
              <a:buChar char="•"/>
            </a:pPr>
            <a:r>
              <a:rPr lang="fa-IR" dirty="0">
                <a:cs typeface="B Homa" panose="00000400000000000000" pitchFamily="2" charset="-78"/>
              </a:rPr>
              <a:t>ارتفاع نرده‌ها از شیب پله تا لبه‌ی زیرین نرده‌ها 90 الی 100 سانتیمتر و تا بالای نرده‌ها 90 الی 110 سانتیمتر </a:t>
            </a:r>
            <a:r>
              <a:rPr lang="fa-IR" dirty="0" smtClean="0">
                <a:cs typeface="B Homa" panose="00000400000000000000" pitchFamily="2" charset="-78"/>
              </a:rPr>
              <a:t>باشد.</a:t>
            </a:r>
          </a:p>
          <a:p>
            <a:pPr marL="285750" lvl="0" indent="-285750" algn="just">
              <a:buFont typeface="Arial" panose="020B0604020202020204" pitchFamily="34" charset="0"/>
              <a:buChar char="•"/>
            </a:pPr>
            <a:endParaRPr lang="fa-IR" dirty="0" smtClean="0">
              <a:cs typeface="B Homa" panose="00000400000000000000" pitchFamily="2" charset="-78"/>
            </a:endParaRPr>
          </a:p>
          <a:p>
            <a:pPr marL="285750" lvl="0" indent="-285750">
              <a:buFont typeface="Arial" panose="020B0604020202020204" pitchFamily="34" charset="0"/>
              <a:buChar char="•"/>
            </a:pPr>
            <a:r>
              <a:rPr lang="fa-IR" dirty="0">
                <a:cs typeface="B Homa" panose="00000400000000000000" pitchFamily="2" charset="-78"/>
              </a:rPr>
              <a:t>پیشانی و کف پله‌‌ها باید به ترتیب 25 تا 30 سانتیمتر و 15 تا 17 سانتیمتر عمق و ارتفاع داشته باشند(ورزش انگلیس، 2010). همچنین باید از پله‌های تکی و مجزا اجتناب شود(</a:t>
            </a:r>
            <a:r>
              <a:rPr lang="en-US" dirty="0">
                <a:cs typeface="B Homa" panose="00000400000000000000" pitchFamily="2" charset="-78"/>
              </a:rPr>
              <a:t>ADM</a:t>
            </a:r>
            <a:r>
              <a:rPr lang="fa-IR" dirty="0">
                <a:cs typeface="B Homa" panose="00000400000000000000" pitchFamily="2" charset="-78"/>
              </a:rPr>
              <a:t>، 2010</a:t>
            </a:r>
            <a:r>
              <a:rPr lang="fa-IR" dirty="0" smtClean="0">
                <a:cs typeface="B Homa" panose="00000400000000000000" pitchFamily="2" charset="-78"/>
              </a:rPr>
              <a:t>).</a:t>
            </a:r>
          </a:p>
          <a:p>
            <a:pPr marL="285750" lvl="0" indent="-285750">
              <a:buFont typeface="Arial" panose="020B0604020202020204" pitchFamily="34" charset="0"/>
              <a:buChar char="•"/>
            </a:pPr>
            <a:endParaRPr lang="en-US" dirty="0">
              <a:cs typeface="B Homa" panose="00000400000000000000" pitchFamily="2" charset="-78"/>
            </a:endParaRPr>
          </a:p>
          <a:p>
            <a:pPr marL="285750" lvl="0" indent="-285750">
              <a:buFont typeface="Arial" panose="020B0604020202020204" pitchFamily="34" charset="0"/>
              <a:buChar char="•"/>
            </a:pPr>
            <a:r>
              <a:rPr lang="fa-IR" dirty="0">
                <a:cs typeface="B Homa" panose="00000400000000000000" pitchFamily="2" charset="-78"/>
              </a:rPr>
              <a:t>حداکثر ارتفاع طی شده در هر رشته پلکان باید 180 سانتی متر باشد که 12 عدد پله ی 15 سانتی متری را شامل می‌شود(آلدرسون، 2010).</a:t>
            </a:r>
            <a:endParaRPr lang="en-US" dirty="0">
              <a:cs typeface="B Homa" panose="00000400000000000000" pitchFamily="2" charset="-78"/>
            </a:endParaRPr>
          </a:p>
          <a:p>
            <a:pPr marL="285750" lvl="0" indent="-285750" algn="just">
              <a:buFont typeface="Arial" panose="020B0604020202020204" pitchFamily="34" charset="0"/>
              <a:buChar char="•"/>
            </a:pPr>
            <a:endParaRPr lang="en-US" dirty="0">
              <a:cs typeface="B Homa" panose="00000400000000000000" pitchFamily="2" charset="-78"/>
            </a:endParaRPr>
          </a:p>
        </p:txBody>
      </p:sp>
      <p:sp>
        <p:nvSpPr>
          <p:cNvPr id="2" name="TextBox 1"/>
          <p:cNvSpPr txBox="1"/>
          <p:nvPr/>
        </p:nvSpPr>
        <p:spPr>
          <a:xfrm>
            <a:off x="6588224" y="3429000"/>
            <a:ext cx="2528212" cy="830997"/>
          </a:xfrm>
          <a:prstGeom prst="rect">
            <a:avLst/>
          </a:prstGeom>
          <a:noFill/>
        </p:spPr>
        <p:txBody>
          <a:bodyPr wrap="square" rtlCol="0">
            <a:spAutoFit/>
          </a:bodyPr>
          <a:lstStyle/>
          <a:p>
            <a:pPr algn="just"/>
            <a:r>
              <a:rPr lang="fa-IR" sz="1600" dirty="0">
                <a:cs typeface="B Homa" panose="00000400000000000000" pitchFamily="2" charset="-78"/>
              </a:rPr>
              <a:t>ابعاد پیشنهادی پله‌ها در فضای خارجی، منبع: </a:t>
            </a:r>
            <a:r>
              <a:rPr lang="en-US" sz="1600" dirty="0">
                <a:cs typeface="B Homa" panose="00000400000000000000" pitchFamily="2" charset="-78"/>
              </a:rPr>
              <a:t>AD M </a:t>
            </a:r>
            <a:r>
              <a:rPr lang="fa-IR" sz="1600" dirty="0">
                <a:cs typeface="B Homa" panose="00000400000000000000" pitchFamily="2" charset="-78"/>
              </a:rPr>
              <a:t>، 2010، بازترسیم از نویسندگان</a:t>
            </a:r>
            <a:endParaRPr lang="en-US" sz="1600" dirty="0">
              <a:cs typeface="B Homa" panose="00000400000000000000" pitchFamily="2" charset="-78"/>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l="19587" t="17553" b="16629"/>
          <a:stretch/>
        </p:blipFill>
        <p:spPr bwMode="auto">
          <a:xfrm>
            <a:off x="0" y="3429000"/>
            <a:ext cx="6588224" cy="3428999"/>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013947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96975"/>
            <a:ext cx="8229600" cy="1143000"/>
          </a:xfrm>
          <a:solidFill>
            <a:schemeClr val="bg1">
              <a:lumMod val="85000"/>
            </a:schemeClr>
          </a:solidFill>
        </p:spPr>
        <p:txBody>
          <a:bodyPr rtlCol="1">
            <a:normAutofit/>
          </a:bodyPr>
          <a:lstStyle/>
          <a:p>
            <a:r>
              <a:rPr lang="fa-IR" sz="3200" b="1" dirty="0" smtClean="0">
                <a:solidFill>
                  <a:srgbClr val="FF0000"/>
                </a:solidFill>
                <a:cs typeface="B Homa" panose="00000400000000000000" pitchFamily="2" charset="-78"/>
              </a:rPr>
              <a:t> </a:t>
            </a:r>
            <a:r>
              <a:rPr lang="ar-SA" sz="3200" dirty="0">
                <a:solidFill>
                  <a:srgbClr val="FF0000"/>
                </a:solidFill>
                <a:cs typeface="B Homa" panose="00000400000000000000" pitchFamily="2" charset="-78"/>
              </a:rPr>
              <a:t>ضوابط مرتبط با فضاهای تماشاگران</a:t>
            </a:r>
            <a:endParaRPr lang="en-US" sz="3200" b="1" dirty="0">
              <a:solidFill>
                <a:srgbClr val="FF0000"/>
              </a:solidFill>
              <a:cs typeface="B Homa" panose="00000400000000000000" pitchFamily="2" charset="-78"/>
            </a:endParaRPr>
          </a:p>
        </p:txBody>
      </p:sp>
      <p:sp>
        <p:nvSpPr>
          <p:cNvPr id="3" name="TextBox 2"/>
          <p:cNvSpPr txBox="1"/>
          <p:nvPr/>
        </p:nvSpPr>
        <p:spPr>
          <a:xfrm>
            <a:off x="468313" y="2708920"/>
            <a:ext cx="8229600" cy="923330"/>
          </a:xfrm>
          <a:prstGeom prst="rect">
            <a:avLst/>
          </a:prstGeom>
          <a:noFill/>
        </p:spPr>
        <p:txBody>
          <a:bodyPr wrap="square" rtlCol="0">
            <a:spAutoFit/>
          </a:bodyPr>
          <a:lstStyle/>
          <a:p>
            <a:pPr algn="just"/>
            <a:r>
              <a:rPr lang="fa-IR" dirty="0">
                <a:cs typeface="B Homa" panose="00000400000000000000" pitchFamily="2" charset="-78"/>
              </a:rPr>
              <a:t>حضور ناتوانان در فضاهای تماشاگرانِ اماکن ورزشی چه به عنوان ورزشکار و استفاده کننده از محیط ورزشی و چه به عنوان تماشاگر با </a:t>
            </a:r>
            <a:r>
              <a:rPr lang="fa-IR" dirty="0" smtClean="0">
                <a:cs typeface="B Homa" panose="00000400000000000000" pitchFamily="2" charset="-78"/>
              </a:rPr>
              <a:t> دشواری‌هایی </a:t>
            </a:r>
            <a:r>
              <a:rPr lang="fa-IR" dirty="0">
                <a:cs typeface="B Homa" panose="00000400000000000000" pitchFamily="2" charset="-78"/>
              </a:rPr>
              <a:t>همراه است، که این دشواری‌ها باید در طراحی این گونه فضاها در نظر گرفته شود. این یکی از مواردی است که به ندرت بر فضاهای ورزشی، بدان توجه شده است. </a:t>
            </a:r>
            <a:endParaRPr lang="en-US" dirty="0">
              <a:cs typeface="B Homa" panose="00000400000000000000" pitchFamily="2" charset="-78"/>
            </a:endParaRPr>
          </a:p>
        </p:txBody>
      </p:sp>
    </p:spTree>
    <p:extLst>
      <p:ext uri="{BB962C8B-B14F-4D97-AF65-F5344CB8AC3E}">
        <p14:creationId xmlns:p14="http://schemas.microsoft.com/office/powerpoint/2010/main" val="20546993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txBox="1">
            <a:spLocks/>
          </p:cNvSpPr>
          <p:nvPr/>
        </p:nvSpPr>
        <p:spPr bwMode="auto">
          <a:xfrm>
            <a:off x="1403648" y="579438"/>
            <a:ext cx="73453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a-IR" sz="3600" b="1" dirty="0" smtClean="0">
                <a:solidFill>
                  <a:srgbClr val="FF0000"/>
                </a:solidFill>
                <a:cs typeface="B Homa" pitchFamily="2" charset="-78"/>
              </a:rPr>
              <a:t>نکات عمومی</a:t>
            </a:r>
            <a:endParaRPr lang="fa-IR" sz="3600" b="1" dirty="0">
              <a:solidFill>
                <a:srgbClr val="FF0000"/>
              </a:solidFill>
              <a:cs typeface="B Homa" pitchFamily="2" charset="-78"/>
            </a:endParaRPr>
          </a:p>
        </p:txBody>
      </p:sp>
      <p:sp>
        <p:nvSpPr>
          <p:cNvPr id="4" name="TextBox 3"/>
          <p:cNvSpPr txBox="1"/>
          <p:nvPr/>
        </p:nvSpPr>
        <p:spPr>
          <a:xfrm>
            <a:off x="395536" y="1722438"/>
            <a:ext cx="8353474" cy="3139321"/>
          </a:xfrm>
          <a:prstGeom prst="rect">
            <a:avLst/>
          </a:prstGeom>
          <a:noFill/>
        </p:spPr>
        <p:txBody>
          <a:bodyPr wrap="square" rtlCol="0">
            <a:spAutoFit/>
          </a:bodyPr>
          <a:lstStyle/>
          <a:p>
            <a:pPr lvl="0" algn="just"/>
            <a:r>
              <a:rPr lang="fa-IR" dirty="0">
                <a:cs typeface="B Homa" panose="00000400000000000000" pitchFamily="2" charset="-78"/>
              </a:rPr>
              <a:t>باید دقت کرد در قسمت تماشاچیان، فضاهایی جهت دسترسی برای افراد با ویلچر مورد نیاز است. برای این منظور باید حداقل 6 فضای اختصاصی مناسب ویلچر فراهم شود، یا 1 درصد کل ظرفیت محل تماشاچیان(هر کدام که بزرگ‌تر باشد)(ورزش انگلیس، 2010</a:t>
            </a:r>
            <a:r>
              <a:rPr lang="fa-IR" dirty="0" smtClean="0">
                <a:cs typeface="B Homa" panose="00000400000000000000" pitchFamily="2" charset="-78"/>
              </a:rPr>
              <a:t>).</a:t>
            </a:r>
          </a:p>
          <a:p>
            <a:pPr lvl="0" algn="just"/>
            <a:endParaRPr lang="en-US" dirty="0">
              <a:cs typeface="B Homa" panose="00000400000000000000" pitchFamily="2" charset="-78"/>
            </a:endParaRPr>
          </a:p>
          <a:p>
            <a:pPr lvl="0" algn="just"/>
            <a:r>
              <a:rPr lang="fa-IR" dirty="0">
                <a:cs typeface="B Homa" panose="00000400000000000000" pitchFamily="2" charset="-78"/>
              </a:rPr>
              <a:t>مکان مناسب برای افرادی که ویلچر دارند، فضای سطح باز است که یک نفر با ویلچر خود در آنجا جای می‌گیرد و دارای یک سطح صاف، با ثبات و مقاوم در برابر لغزش است(تصویر 6-1)(بخش عدالت ایالات متحده، 2012). فضاهای ویلچر، هر یک باید حداقل 90×140 سانتیمتر باشند(8300</a:t>
            </a:r>
            <a:r>
              <a:rPr lang="en-US" dirty="0">
                <a:cs typeface="B Homa" panose="00000400000000000000" pitchFamily="2" charset="-78"/>
              </a:rPr>
              <a:t>BS</a:t>
            </a:r>
            <a:r>
              <a:rPr lang="fa-IR" dirty="0">
                <a:cs typeface="B Homa" panose="00000400000000000000" pitchFamily="2" charset="-78"/>
              </a:rPr>
              <a:t>، 2010</a:t>
            </a:r>
            <a:r>
              <a:rPr lang="fa-IR" dirty="0" smtClean="0">
                <a:cs typeface="B Homa" panose="00000400000000000000" pitchFamily="2" charset="-78"/>
              </a:rPr>
              <a:t>).</a:t>
            </a:r>
          </a:p>
          <a:p>
            <a:pPr lvl="0" algn="just"/>
            <a:endParaRPr lang="en-US" dirty="0">
              <a:cs typeface="B Homa" panose="00000400000000000000" pitchFamily="2" charset="-78"/>
            </a:endParaRPr>
          </a:p>
          <a:p>
            <a:pPr lvl="0" algn="just"/>
            <a:r>
              <a:rPr lang="fa-IR" dirty="0">
                <a:cs typeface="B Homa" panose="00000400000000000000" pitchFamily="2" charset="-78"/>
              </a:rPr>
              <a:t>حداقل عرض کامل 65 سانتیمتری باید بین ردیف صندلی‌ها وجود داشته باشد(ورزش انگلیس، 2010</a:t>
            </a:r>
            <a:r>
              <a:rPr lang="fa-IR" dirty="0" smtClean="0">
                <a:cs typeface="B Homa" panose="00000400000000000000" pitchFamily="2" charset="-78"/>
              </a:rPr>
              <a:t>).</a:t>
            </a:r>
          </a:p>
          <a:p>
            <a:pPr lvl="0" algn="just"/>
            <a:endParaRPr lang="en-US" dirty="0">
              <a:cs typeface="B Homa" panose="00000400000000000000" pitchFamily="2" charset="-78"/>
            </a:endParaRPr>
          </a:p>
          <a:p>
            <a:pPr algn="just" rtl="0"/>
            <a:endParaRPr lang="en-US" dirty="0">
              <a:cs typeface="B Homa" panose="00000400000000000000" pitchFamily="2" charset="-78"/>
            </a:endParaRPr>
          </a:p>
        </p:txBody>
      </p:sp>
    </p:spTree>
    <p:extLst>
      <p:ext uri="{BB962C8B-B14F-4D97-AF65-F5344CB8AC3E}">
        <p14:creationId xmlns:p14="http://schemas.microsoft.com/office/powerpoint/2010/main" val="7161933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722438"/>
            <a:ext cx="8353474" cy="646331"/>
          </a:xfrm>
          <a:prstGeom prst="rect">
            <a:avLst/>
          </a:prstGeom>
          <a:noFill/>
        </p:spPr>
        <p:txBody>
          <a:bodyPr wrap="square" rtlCol="0">
            <a:spAutoFit/>
          </a:bodyPr>
          <a:lstStyle/>
          <a:p>
            <a:pPr lvl="0" algn="just"/>
            <a:r>
              <a:rPr lang="fa-IR" dirty="0">
                <a:cs typeface="B Homa" panose="00000400000000000000" pitchFamily="2" charset="-78"/>
              </a:rPr>
              <a:t>در مواردی که در مکان ورزشی از صندلی‌های ثابت برای تماشاگران استفاده می‌گردد، باید تعدادی فضای دسترس‌پذیر برای ویلچر نیز به قرار زیر در نظر گرفته شود:</a:t>
            </a:r>
            <a:endParaRPr lang="en-US" dirty="0">
              <a:cs typeface="B Homa" panose="00000400000000000000"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666119100"/>
              </p:ext>
            </p:extLst>
          </p:nvPr>
        </p:nvGraphicFramePr>
        <p:xfrm>
          <a:off x="395536" y="2924944"/>
          <a:ext cx="8353474" cy="3474720"/>
        </p:xfrm>
        <a:graphic>
          <a:graphicData uri="http://schemas.openxmlformats.org/drawingml/2006/table">
            <a:tbl>
              <a:tblPr rtl="1" firstRow="1" firstCol="1" bandRow="1">
                <a:tableStyleId>{5DA37D80-6434-44D0-A028-1B22A696006F}</a:tableStyleId>
              </a:tblPr>
              <a:tblGrid>
                <a:gridCol w="2115192"/>
                <a:gridCol w="6238282"/>
              </a:tblGrid>
              <a:tr h="0">
                <a:tc>
                  <a:txBody>
                    <a:bodyPr/>
                    <a:lstStyle/>
                    <a:p>
                      <a:pPr marL="0" marR="0" algn="ctr" rtl="1">
                        <a:spcBef>
                          <a:spcPts val="0"/>
                        </a:spcBef>
                        <a:spcAft>
                          <a:spcPts val="0"/>
                        </a:spcAft>
                      </a:pPr>
                      <a:endParaRPr lang="fa-IR" sz="1800" dirty="0" smtClean="0">
                        <a:effectLst/>
                        <a:cs typeface="2  Nazanin" panose="00000400000000000000" pitchFamily="2" charset="-78"/>
                      </a:endParaRPr>
                    </a:p>
                    <a:p>
                      <a:pPr marL="0" marR="0" algn="ctr" rtl="1">
                        <a:spcBef>
                          <a:spcPts val="0"/>
                        </a:spcBef>
                        <a:spcAft>
                          <a:spcPts val="0"/>
                        </a:spcAft>
                      </a:pPr>
                      <a:r>
                        <a:rPr lang="fa-IR" sz="1800" dirty="0" smtClean="0">
                          <a:effectLst/>
                          <a:cs typeface="2  Nazanin" panose="00000400000000000000" pitchFamily="2" charset="-78"/>
                        </a:rPr>
                        <a:t>ظرفیت </a:t>
                      </a:r>
                      <a:r>
                        <a:rPr lang="fa-IR" sz="1800" dirty="0">
                          <a:effectLst/>
                          <a:cs typeface="2  Nazanin" panose="00000400000000000000" pitchFamily="2" charset="-78"/>
                        </a:rPr>
                        <a:t>تماشاگران</a:t>
                      </a:r>
                      <a:endParaRPr lang="en-US" sz="2400" dirty="0">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tc>
                <a:tc>
                  <a:txBody>
                    <a:bodyPr/>
                    <a:lstStyle/>
                    <a:p>
                      <a:pPr marL="0" marR="0" algn="ctr" rtl="1">
                        <a:spcBef>
                          <a:spcPts val="0"/>
                        </a:spcBef>
                        <a:spcAft>
                          <a:spcPts val="0"/>
                        </a:spcAft>
                      </a:pPr>
                      <a:endParaRPr lang="fa-IR" sz="1800" dirty="0" smtClean="0">
                        <a:effectLst/>
                        <a:cs typeface="2  Nazanin" panose="00000400000000000000" pitchFamily="2" charset="-78"/>
                      </a:endParaRPr>
                    </a:p>
                    <a:p>
                      <a:pPr marL="0" marR="0" algn="ctr" rtl="1">
                        <a:spcBef>
                          <a:spcPts val="0"/>
                        </a:spcBef>
                        <a:spcAft>
                          <a:spcPts val="0"/>
                        </a:spcAft>
                      </a:pPr>
                      <a:r>
                        <a:rPr lang="fa-IR" sz="1800" dirty="0" smtClean="0">
                          <a:effectLst/>
                          <a:cs typeface="2  Nazanin" panose="00000400000000000000" pitchFamily="2" charset="-78"/>
                        </a:rPr>
                        <a:t>تعداد </a:t>
                      </a:r>
                      <a:r>
                        <a:rPr lang="fa-IR" sz="1800" dirty="0">
                          <a:effectLst/>
                          <a:cs typeface="2  Nazanin" panose="00000400000000000000" pitchFamily="2" charset="-78"/>
                        </a:rPr>
                        <a:t>فضاهای دائمی مناسب ویلچر که باید در نظر گرفته </a:t>
                      </a:r>
                      <a:r>
                        <a:rPr lang="fa-IR" sz="1800" dirty="0" smtClean="0">
                          <a:effectLst/>
                          <a:cs typeface="2  Nazanin" panose="00000400000000000000" pitchFamily="2" charset="-78"/>
                        </a:rPr>
                        <a:t>شود</a:t>
                      </a:r>
                    </a:p>
                    <a:p>
                      <a:pPr marL="0" marR="0" algn="ctr" rtl="1">
                        <a:spcBef>
                          <a:spcPts val="0"/>
                        </a:spcBef>
                        <a:spcAft>
                          <a:spcPts val="0"/>
                        </a:spcAft>
                      </a:pPr>
                      <a:endParaRPr lang="en-US" sz="2400" dirty="0">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tc>
              </a:tr>
              <a:tr h="0">
                <a:tc>
                  <a:txBody>
                    <a:bodyPr/>
                    <a:lstStyle/>
                    <a:p>
                      <a:pPr marL="0" marR="0" algn="ctr" rtl="1">
                        <a:spcBef>
                          <a:spcPts val="0"/>
                        </a:spcBef>
                        <a:spcAft>
                          <a:spcPts val="0"/>
                        </a:spcAft>
                      </a:pPr>
                      <a:r>
                        <a:rPr lang="fa-IR" sz="1800" dirty="0">
                          <a:effectLst/>
                          <a:cs typeface="2  Nazanin" panose="00000400000000000000" pitchFamily="2" charset="-78"/>
                        </a:rPr>
                        <a:t>کمتر از 10 هزار نفر</a:t>
                      </a:r>
                      <a:endParaRPr lang="en-US" sz="2400" dirty="0">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tc>
                <a:tc>
                  <a:txBody>
                    <a:bodyPr/>
                    <a:lstStyle/>
                    <a:p>
                      <a:pPr marL="0" marR="0" algn="ctr" rtl="1">
                        <a:spcBef>
                          <a:spcPts val="0"/>
                        </a:spcBef>
                        <a:spcAft>
                          <a:spcPts val="0"/>
                        </a:spcAft>
                      </a:pPr>
                      <a:r>
                        <a:rPr lang="fa-IR" sz="1800" dirty="0">
                          <a:effectLst/>
                          <a:cs typeface="2  Nazanin" panose="00000400000000000000" pitchFamily="2" charset="-78"/>
                        </a:rPr>
                        <a:t>6 مکان یا 1 درصد کل ظرفیت </a:t>
                      </a:r>
                      <a:r>
                        <a:rPr lang="fa-IR" sz="1800" dirty="0" smtClean="0">
                          <a:effectLst/>
                          <a:cs typeface="2  Nazanin" panose="00000400000000000000" pitchFamily="2" charset="-78"/>
                        </a:rPr>
                        <a:t>صندلی‌ها</a:t>
                      </a:r>
                    </a:p>
                    <a:p>
                      <a:pPr marL="0" marR="0" algn="ctr" rtl="1">
                        <a:spcBef>
                          <a:spcPts val="0"/>
                        </a:spcBef>
                        <a:spcAft>
                          <a:spcPts val="0"/>
                        </a:spcAft>
                      </a:pPr>
                      <a:endParaRPr lang="en-US" sz="2400" dirty="0">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tc>
              </a:tr>
              <a:tr h="0">
                <a:tc>
                  <a:txBody>
                    <a:bodyPr/>
                    <a:lstStyle/>
                    <a:p>
                      <a:pPr marL="0" marR="0" algn="ctr" rtl="1">
                        <a:spcBef>
                          <a:spcPts val="0"/>
                        </a:spcBef>
                        <a:spcAft>
                          <a:spcPts val="0"/>
                        </a:spcAft>
                      </a:pPr>
                      <a:r>
                        <a:rPr lang="fa-IR" sz="1800" dirty="0">
                          <a:effectLst/>
                          <a:cs typeface="2  Nazanin" panose="00000400000000000000" pitchFamily="2" charset="-78"/>
                        </a:rPr>
                        <a:t>10001 تا 20 هزار نفر</a:t>
                      </a:r>
                      <a:endParaRPr lang="en-US" sz="2400" dirty="0">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tc>
                <a:tc>
                  <a:txBody>
                    <a:bodyPr/>
                    <a:lstStyle/>
                    <a:p>
                      <a:pPr marL="0" marR="0" algn="ctr" rtl="1">
                        <a:spcBef>
                          <a:spcPts val="0"/>
                        </a:spcBef>
                        <a:spcAft>
                          <a:spcPts val="0"/>
                        </a:spcAft>
                      </a:pPr>
                      <a:r>
                        <a:rPr lang="fa-IR" sz="1800" dirty="0">
                          <a:effectLst/>
                          <a:cs typeface="2  Nazanin" panose="00000400000000000000" pitchFamily="2" charset="-78"/>
                        </a:rPr>
                        <a:t>11 مکان، به علاوه 5 فضا برای هر 1000 نفر در ظرفیت‌های بیش از 10 هزار </a:t>
                      </a:r>
                      <a:r>
                        <a:rPr lang="fa-IR" sz="1800" dirty="0" smtClean="0">
                          <a:effectLst/>
                          <a:cs typeface="2  Nazanin" panose="00000400000000000000" pitchFamily="2" charset="-78"/>
                        </a:rPr>
                        <a:t>نفر</a:t>
                      </a:r>
                    </a:p>
                    <a:p>
                      <a:pPr marL="0" marR="0" algn="ctr" rtl="1">
                        <a:spcBef>
                          <a:spcPts val="0"/>
                        </a:spcBef>
                        <a:spcAft>
                          <a:spcPts val="0"/>
                        </a:spcAft>
                      </a:pPr>
                      <a:endParaRPr lang="en-US" sz="2400" dirty="0">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tc>
              </a:tr>
              <a:tr h="0">
                <a:tc>
                  <a:txBody>
                    <a:bodyPr/>
                    <a:lstStyle/>
                    <a:p>
                      <a:pPr marL="0" marR="0" algn="ctr" rtl="1">
                        <a:spcBef>
                          <a:spcPts val="0"/>
                        </a:spcBef>
                        <a:spcAft>
                          <a:spcPts val="0"/>
                        </a:spcAft>
                      </a:pPr>
                      <a:r>
                        <a:rPr lang="fa-IR" sz="1800" dirty="0">
                          <a:effectLst/>
                          <a:cs typeface="2  Nazanin" panose="00000400000000000000" pitchFamily="2" charset="-78"/>
                        </a:rPr>
                        <a:t>20001 تا 40000 هزار نفر</a:t>
                      </a:r>
                      <a:endParaRPr lang="en-US" sz="2400" dirty="0">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tc>
                <a:tc>
                  <a:txBody>
                    <a:bodyPr/>
                    <a:lstStyle/>
                    <a:p>
                      <a:pPr marL="0" marR="0" algn="ctr" rtl="1">
                        <a:spcBef>
                          <a:spcPts val="0"/>
                        </a:spcBef>
                        <a:spcAft>
                          <a:spcPts val="0"/>
                        </a:spcAft>
                      </a:pPr>
                      <a:r>
                        <a:rPr lang="fa-IR" sz="1800" dirty="0">
                          <a:effectLst/>
                          <a:cs typeface="2  Nazanin" panose="00000400000000000000" pitchFamily="2" charset="-78"/>
                        </a:rPr>
                        <a:t>150 مکان، به علاوه 3 فضا برای هر 1000 نفر در ظرفیت‌های بیش از 20 هزار </a:t>
                      </a:r>
                      <a:r>
                        <a:rPr lang="fa-IR" sz="1800" dirty="0" smtClean="0">
                          <a:effectLst/>
                          <a:cs typeface="2  Nazanin" panose="00000400000000000000" pitchFamily="2" charset="-78"/>
                        </a:rPr>
                        <a:t>نفر</a:t>
                      </a:r>
                    </a:p>
                    <a:p>
                      <a:pPr marL="0" marR="0" algn="ctr" rtl="1">
                        <a:spcBef>
                          <a:spcPts val="0"/>
                        </a:spcBef>
                        <a:spcAft>
                          <a:spcPts val="0"/>
                        </a:spcAft>
                      </a:pPr>
                      <a:endParaRPr lang="en-US" sz="2400" dirty="0">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tc>
              </a:tr>
              <a:tr h="0">
                <a:tc>
                  <a:txBody>
                    <a:bodyPr/>
                    <a:lstStyle/>
                    <a:p>
                      <a:pPr marL="0" marR="0" algn="ctr" rtl="1">
                        <a:spcBef>
                          <a:spcPts val="0"/>
                        </a:spcBef>
                        <a:spcAft>
                          <a:spcPts val="0"/>
                        </a:spcAft>
                      </a:pPr>
                      <a:r>
                        <a:rPr lang="fa-IR" sz="1800">
                          <a:effectLst/>
                          <a:cs typeface="2  Nazanin" panose="00000400000000000000" pitchFamily="2" charset="-78"/>
                        </a:rPr>
                        <a:t>بیش از 40 هزار نفر</a:t>
                      </a:r>
                      <a:endParaRPr lang="en-US" sz="2400">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tc>
                <a:tc>
                  <a:txBody>
                    <a:bodyPr/>
                    <a:lstStyle/>
                    <a:p>
                      <a:pPr marL="0" marR="0" algn="ctr" rtl="1">
                        <a:spcBef>
                          <a:spcPts val="0"/>
                        </a:spcBef>
                        <a:spcAft>
                          <a:spcPts val="0"/>
                        </a:spcAft>
                      </a:pPr>
                      <a:r>
                        <a:rPr lang="fa-IR" sz="1800" dirty="0">
                          <a:effectLst/>
                          <a:cs typeface="2  Nazanin" panose="00000400000000000000" pitchFamily="2" charset="-78"/>
                        </a:rPr>
                        <a:t>210 مکان، به علاوه 2 فضا برای هر 1000 نفر در ظرفیت‌های بیش از 40 هزار </a:t>
                      </a:r>
                      <a:r>
                        <a:rPr lang="fa-IR" sz="1800" dirty="0" smtClean="0">
                          <a:effectLst/>
                          <a:cs typeface="2  Nazanin" panose="00000400000000000000" pitchFamily="2" charset="-78"/>
                        </a:rPr>
                        <a:t>نفر</a:t>
                      </a:r>
                    </a:p>
                    <a:p>
                      <a:pPr marL="0" marR="0" algn="ctr" rtl="1">
                        <a:spcBef>
                          <a:spcPts val="0"/>
                        </a:spcBef>
                        <a:spcAft>
                          <a:spcPts val="0"/>
                        </a:spcAft>
                      </a:pPr>
                      <a:endParaRPr lang="en-US" sz="2400" dirty="0">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tc>
              </a:tr>
            </a:tbl>
          </a:graphicData>
        </a:graphic>
      </p:graphicFrame>
    </p:spTree>
    <p:extLst>
      <p:ext uri="{BB962C8B-B14F-4D97-AF65-F5344CB8AC3E}">
        <p14:creationId xmlns:p14="http://schemas.microsoft.com/office/powerpoint/2010/main" val="12751048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79912" y="260648"/>
            <a:ext cx="5041106" cy="6463308"/>
          </a:xfrm>
          <a:prstGeom prst="rect">
            <a:avLst/>
          </a:prstGeom>
          <a:noFill/>
        </p:spPr>
        <p:txBody>
          <a:bodyPr wrap="square" rtlCol="0">
            <a:spAutoFit/>
          </a:bodyPr>
          <a:lstStyle/>
          <a:p>
            <a:pPr marL="285750" indent="-285750" algn="just">
              <a:buFont typeface="Arial" panose="020B0604020202020204" pitchFamily="34" charset="0"/>
              <a:buChar char="•"/>
            </a:pPr>
            <a:r>
              <a:rPr lang="fa-IR" dirty="0">
                <a:cs typeface="B Homa" panose="00000400000000000000" pitchFamily="2" charset="-78"/>
              </a:rPr>
              <a:t>هرگاه بیش از 300 صندلی وجود داشته باشد، فضاهای مخصوص افراد دارای ویلچر باید در بیش از یک مکان قرار </a:t>
            </a:r>
            <a:r>
              <a:rPr lang="fa-IR" dirty="0" smtClean="0">
                <a:cs typeface="B Homa" panose="00000400000000000000" pitchFamily="2" charset="-78"/>
              </a:rPr>
              <a:t>بگیرند</a:t>
            </a:r>
          </a:p>
          <a:p>
            <a:pPr marL="285750" indent="-285750" algn="just">
              <a:buFont typeface="Arial" panose="020B0604020202020204" pitchFamily="34" charset="0"/>
              <a:buChar char="•"/>
            </a:pPr>
            <a:endParaRPr lang="en-US" dirty="0">
              <a:cs typeface="B Homa" panose="00000400000000000000" pitchFamily="2" charset="-78"/>
            </a:endParaRPr>
          </a:p>
          <a:p>
            <a:pPr marL="285750" lvl="0" indent="-285750" algn="just">
              <a:buFont typeface="Arial" panose="020B0604020202020204" pitchFamily="34" charset="0"/>
              <a:buChar char="•"/>
            </a:pPr>
            <a:r>
              <a:rPr lang="fa-IR" dirty="0">
                <a:cs typeface="B Homa" panose="00000400000000000000" pitchFamily="2" charset="-78"/>
              </a:rPr>
              <a:t>فضاهای کاربران ویلچر باید در ناحیه صندلی‌های تماشاچیان دیگر واقع شده باشد تا کاربران بتوانند کنار همراهان غیرمعلول خود حضور یابند. همچنین یک صندلی باید همواره کنار فضای قرار گرفتن افراد ویلچردار قرار بگیرد. این صندلی با ظرفیت یک نفر برای دوست و یا همراه معلول است(بخش عدالت ایالات متحده، 2012</a:t>
            </a:r>
            <a:r>
              <a:rPr lang="fa-IR" dirty="0" smtClean="0">
                <a:cs typeface="B Homa" panose="00000400000000000000" pitchFamily="2" charset="-78"/>
              </a:rPr>
              <a:t>).</a:t>
            </a:r>
          </a:p>
          <a:p>
            <a:pPr marL="285750" lvl="0" indent="-285750" algn="just">
              <a:buFont typeface="Arial" panose="020B0604020202020204" pitchFamily="34" charset="0"/>
              <a:buChar char="•"/>
            </a:pPr>
            <a:endParaRPr lang="en-US" dirty="0">
              <a:cs typeface="B Homa" panose="00000400000000000000" pitchFamily="2" charset="-78"/>
            </a:endParaRPr>
          </a:p>
          <a:p>
            <a:pPr marL="285750" lvl="0" indent="-285750" algn="just">
              <a:buFont typeface="Arial" panose="020B0604020202020204" pitchFamily="34" charset="0"/>
              <a:buChar char="•"/>
            </a:pPr>
            <a:r>
              <a:rPr lang="fa-IR" dirty="0">
                <a:cs typeface="B Homa" panose="00000400000000000000" pitchFamily="2" charset="-78"/>
              </a:rPr>
              <a:t>در اماکن بیرونی، فضاهای مناسب ویلچر باید در نواحی‌ای واقع شده باشند که سرپناه یا سایبان داشته باشند(ورزش ایرلند شمالی، 2010</a:t>
            </a:r>
            <a:r>
              <a:rPr lang="fa-IR" dirty="0" smtClean="0">
                <a:cs typeface="B Homa" panose="00000400000000000000" pitchFamily="2" charset="-78"/>
              </a:rPr>
              <a:t>).</a:t>
            </a:r>
          </a:p>
          <a:p>
            <a:pPr marL="285750" lvl="0" indent="-285750" algn="just">
              <a:buFont typeface="Arial" panose="020B0604020202020204" pitchFamily="34" charset="0"/>
              <a:buChar char="•"/>
            </a:pPr>
            <a:endParaRPr lang="en-US" dirty="0">
              <a:cs typeface="B Homa" panose="00000400000000000000" pitchFamily="2" charset="-78"/>
            </a:endParaRPr>
          </a:p>
          <a:p>
            <a:pPr marL="285750" lvl="0" indent="-285750" algn="just">
              <a:buFont typeface="Arial" panose="020B0604020202020204" pitchFamily="34" charset="0"/>
              <a:buChar char="•"/>
            </a:pPr>
            <a:r>
              <a:rPr lang="fa-IR" dirty="0">
                <a:cs typeface="B Homa" panose="00000400000000000000" pitchFamily="2" charset="-78"/>
              </a:rPr>
              <a:t>موانع، نرده‌ها، دستگیره‌ها و ستون‌ها نباید خط دید تماشاچیان بخصوص افراد معلول را مختل نمایند(ورزش انگلیس، 2010</a:t>
            </a:r>
            <a:r>
              <a:rPr lang="fa-IR" dirty="0" smtClean="0">
                <a:cs typeface="B Homa" panose="00000400000000000000" pitchFamily="2" charset="-78"/>
              </a:rPr>
              <a:t>).</a:t>
            </a:r>
          </a:p>
          <a:p>
            <a:pPr marL="285750" lvl="0" indent="-285750" algn="just">
              <a:buFont typeface="Arial" panose="020B0604020202020204" pitchFamily="34" charset="0"/>
              <a:buChar char="•"/>
            </a:pPr>
            <a:endParaRPr lang="en-US" dirty="0">
              <a:cs typeface="B Homa" panose="00000400000000000000" pitchFamily="2" charset="-78"/>
            </a:endParaRPr>
          </a:p>
          <a:p>
            <a:pPr marL="285750" lvl="0" indent="-285750" algn="just">
              <a:buFont typeface="Arial" panose="020B0604020202020204" pitchFamily="34" charset="0"/>
              <a:buChar char="•"/>
            </a:pPr>
            <a:r>
              <a:rPr lang="fa-IR" dirty="0">
                <a:cs typeface="B Homa" panose="00000400000000000000" pitchFamily="2" charset="-78"/>
              </a:rPr>
              <a:t>هرجا که جایگاه تماشاچیان دارای سیستم اعلان عمومی است، این سیستم باید با تجهیزات کمک‌شنوایی مناسب نظیر حلقه‌های القایی یا نمایشگرهای متنی برای افراد دچار نقایص شنوایی همراهی شوند(ورزش انگلیس، 2010).</a:t>
            </a:r>
            <a:endParaRPr lang="en-US" dirty="0">
              <a:cs typeface="B Homa" panose="00000400000000000000" pitchFamily="2" charset="-78"/>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67544" y="2060848"/>
            <a:ext cx="3117348" cy="4463901"/>
          </a:xfrm>
          <a:prstGeom prst="rect">
            <a:avLst/>
          </a:prstGeom>
          <a:noFill/>
          <a:ln>
            <a:noFill/>
          </a:ln>
        </p:spPr>
      </p:pic>
    </p:spTree>
    <p:extLst>
      <p:ext uri="{BB962C8B-B14F-4D97-AF65-F5344CB8AC3E}">
        <p14:creationId xmlns:p14="http://schemas.microsoft.com/office/powerpoint/2010/main" val="24150318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196752"/>
            <a:ext cx="8713514" cy="1200329"/>
          </a:xfrm>
          <a:prstGeom prst="rect">
            <a:avLst/>
          </a:prstGeom>
          <a:noFill/>
        </p:spPr>
        <p:txBody>
          <a:bodyPr wrap="square" rtlCol="0">
            <a:spAutoFit/>
          </a:bodyPr>
          <a:lstStyle/>
          <a:p>
            <a:pPr marL="285750" indent="-285750" algn="just">
              <a:buFont typeface="Arial" panose="020B0604020202020204" pitchFamily="34" charset="0"/>
              <a:buChar char="•"/>
            </a:pPr>
            <a:r>
              <a:rPr lang="fa-IR" dirty="0">
                <a:cs typeface="B Homa" panose="00000400000000000000" pitchFamily="2" charset="-78"/>
              </a:rPr>
              <a:t>هنگام ایجاد فضاهای موقتی تماشای رویداد ورزشی، باید تدارک صندلی‌های جایگاه تماشاچیان و همچنین صفحات برگشت توپ(که برای ممانعت از برخورد توپ با تماشاگران نصب می‌شوند) نیز مدنظر قرار گیرد. برای مثال یک سکوی برجسته یا یک بخش رمپی را می‌توان با قسمت‌های پایین یک مجموعه صندلی پله‌ای یکی کرده و فضای نشیمن بیشتر و مناسب‌تری برای افراد معلول به طور موقتی فراهم کرد</a:t>
            </a:r>
            <a:endParaRPr lang="en-US" dirty="0">
              <a:cs typeface="B Homa" panose="00000400000000000000" pitchFamily="2" charset="-78"/>
            </a:endParaRPr>
          </a:p>
        </p:txBody>
      </p:sp>
      <p:pic>
        <p:nvPicPr>
          <p:cNvPr id="6" name="Picture 5" descr="C:\Users\Raspina\Desktop\Accessible-Sports-Facilities-2010\PICS\38.jpg"/>
          <p:cNvPicPr/>
          <p:nvPr/>
        </p:nvPicPr>
        <p:blipFill>
          <a:blip r:embed="rId2">
            <a:extLst>
              <a:ext uri="{28A0092B-C50C-407E-A947-70E740481C1C}">
                <a14:useLocalDpi xmlns:a14="http://schemas.microsoft.com/office/drawing/2010/main" val="0"/>
              </a:ext>
            </a:extLst>
          </a:blip>
          <a:srcRect/>
          <a:stretch>
            <a:fillRect/>
          </a:stretch>
        </p:blipFill>
        <p:spPr bwMode="auto">
          <a:xfrm>
            <a:off x="827584" y="2852936"/>
            <a:ext cx="7252205" cy="2957292"/>
          </a:xfrm>
          <a:prstGeom prst="rect">
            <a:avLst/>
          </a:prstGeom>
          <a:noFill/>
          <a:ln>
            <a:noFill/>
          </a:ln>
        </p:spPr>
      </p:pic>
      <p:sp>
        <p:nvSpPr>
          <p:cNvPr id="2" name="TextBox 1"/>
          <p:cNvSpPr txBox="1"/>
          <p:nvPr/>
        </p:nvSpPr>
        <p:spPr>
          <a:xfrm>
            <a:off x="827584" y="6021288"/>
            <a:ext cx="7848872" cy="861774"/>
          </a:xfrm>
          <a:prstGeom prst="rect">
            <a:avLst/>
          </a:prstGeom>
          <a:noFill/>
        </p:spPr>
        <p:txBody>
          <a:bodyPr wrap="square" rtlCol="0">
            <a:spAutoFit/>
          </a:bodyPr>
          <a:lstStyle/>
          <a:p>
            <a:r>
              <a:rPr lang="fa-IR" sz="1600" dirty="0">
                <a:cs typeface="B Homa" panose="00000400000000000000" pitchFamily="2" charset="-78"/>
              </a:rPr>
              <a:t>بخشی که نشان‌دهند سکوی برآمده در جلوی مجموعه است تا خط دید مناسبی برای کاربر ویلچر فراهم نماید ، منبع: ورزش انگلیس، 2010، بازترسیم از نویسندگان</a:t>
            </a:r>
            <a:endParaRPr lang="en-US" sz="1600" dirty="0">
              <a:cs typeface="B Homa" panose="00000400000000000000" pitchFamily="2" charset="-78"/>
            </a:endParaRPr>
          </a:p>
          <a:p>
            <a:endParaRPr lang="en-US" sz="1600" dirty="0">
              <a:cs typeface="B Homa" panose="00000400000000000000" pitchFamily="2" charset="-78"/>
            </a:endParaRPr>
          </a:p>
        </p:txBody>
      </p:sp>
    </p:spTree>
    <p:extLst>
      <p:ext uri="{BB962C8B-B14F-4D97-AF65-F5344CB8AC3E}">
        <p14:creationId xmlns:p14="http://schemas.microsoft.com/office/powerpoint/2010/main" val="6222861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txBox="1">
            <a:spLocks/>
          </p:cNvSpPr>
          <p:nvPr/>
        </p:nvSpPr>
        <p:spPr bwMode="auto">
          <a:xfrm>
            <a:off x="395536" y="579438"/>
            <a:ext cx="835347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a-IR" sz="2800" dirty="0">
                <a:solidFill>
                  <a:srgbClr val="FF0000"/>
                </a:solidFill>
                <a:cs typeface="B Homa" panose="00000400000000000000" pitchFamily="2" charset="-78"/>
              </a:rPr>
              <a:t>ضوابط دید مناسب به سمت زمین‌های بازی از جایگاه تماشاچیان</a:t>
            </a:r>
            <a:endParaRPr lang="fa-IR" sz="2800" b="1" dirty="0">
              <a:solidFill>
                <a:srgbClr val="FF0000"/>
              </a:solidFill>
              <a:cs typeface="B Homa" pitchFamily="2" charset="-78"/>
            </a:endParaRPr>
          </a:p>
        </p:txBody>
      </p:sp>
      <p:sp>
        <p:nvSpPr>
          <p:cNvPr id="4" name="TextBox 3"/>
          <p:cNvSpPr txBox="1"/>
          <p:nvPr/>
        </p:nvSpPr>
        <p:spPr>
          <a:xfrm>
            <a:off x="395536" y="1722438"/>
            <a:ext cx="8353474" cy="1754326"/>
          </a:xfrm>
          <a:prstGeom prst="rect">
            <a:avLst/>
          </a:prstGeom>
          <a:noFill/>
        </p:spPr>
        <p:txBody>
          <a:bodyPr wrap="square" rtlCol="0">
            <a:spAutoFit/>
          </a:bodyPr>
          <a:lstStyle/>
          <a:p>
            <a:pPr algn="just"/>
            <a:r>
              <a:rPr lang="fa-IR" dirty="0">
                <a:cs typeface="B Homa" panose="00000400000000000000" pitchFamily="2" charset="-78"/>
              </a:rPr>
              <a:t>چینش و محل قرارگیری صندلی‌ها باید این اطمینان را ایجاد نماید که خط دید مناسب حتی در صورت ایستادن تماشاچیان عادی در لحظات حساس و هیجان‌آمیز مسابقه، مختل نخواهد شد(ورزش انگلیس، 2010). </a:t>
            </a:r>
            <a:endParaRPr lang="en-US" dirty="0">
              <a:cs typeface="B Homa" panose="00000400000000000000" pitchFamily="2" charset="-78"/>
            </a:endParaRPr>
          </a:p>
          <a:p>
            <a:pPr algn="just"/>
            <a:r>
              <a:rPr lang="fa-IR" dirty="0">
                <a:cs typeface="B Homa" panose="00000400000000000000" pitchFamily="2" charset="-78"/>
              </a:rPr>
              <a:t>خط دید مناسب همانطور که در شکل </a:t>
            </a:r>
            <a:r>
              <a:rPr lang="fa-IR" dirty="0" smtClean="0">
                <a:cs typeface="B Homa" panose="00000400000000000000" pitchFamily="2" charset="-78"/>
              </a:rPr>
              <a:t>نشان </a:t>
            </a:r>
            <a:r>
              <a:rPr lang="fa-IR" dirty="0">
                <a:cs typeface="B Homa" panose="00000400000000000000" pitchFamily="2" charset="-78"/>
              </a:rPr>
              <a:t>داده شده است، اجازه می‌دهد تا یک فرد دارای ویلچر بتواند زمین بازی را از بین سر و شانه تماشاگرهای ایستاده ردیف جلوی آنها و دو ردیف جلوتر را ببینند(بخش عدالت ایالات متحده، 2012).</a:t>
            </a:r>
            <a:endParaRPr lang="en-US" dirty="0">
              <a:cs typeface="B Homa" panose="00000400000000000000" pitchFamily="2" charset="-78"/>
            </a:endParaRPr>
          </a:p>
        </p:txBody>
      </p:sp>
      <p:pic>
        <p:nvPicPr>
          <p:cNvPr id="5" name="Picture 4"/>
          <p:cNvPicPr/>
          <p:nvPr/>
        </p:nvPicPr>
        <p:blipFill rotWithShape="1">
          <a:blip r:embed="rId2"/>
          <a:srcRect l="25184" t="19345" r="7953" b="18196"/>
          <a:stretch/>
        </p:blipFill>
        <p:spPr bwMode="auto">
          <a:xfrm>
            <a:off x="539552" y="3472912"/>
            <a:ext cx="5112568" cy="25445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986721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722438"/>
            <a:ext cx="8353474" cy="646331"/>
          </a:xfrm>
          <a:prstGeom prst="rect">
            <a:avLst/>
          </a:prstGeom>
          <a:noFill/>
        </p:spPr>
        <p:txBody>
          <a:bodyPr wrap="square" rtlCol="0">
            <a:spAutoFit/>
          </a:bodyPr>
          <a:lstStyle/>
          <a:p>
            <a:r>
              <a:rPr lang="fa-IR" dirty="0">
                <a:cs typeface="B Homa" panose="00000400000000000000" pitchFamily="2" charset="-78"/>
              </a:rPr>
              <a:t>در تصویر </a:t>
            </a:r>
            <a:r>
              <a:rPr lang="fa-IR" dirty="0" smtClean="0">
                <a:cs typeface="B Homa" panose="00000400000000000000" pitchFamily="2" charset="-78"/>
              </a:rPr>
              <a:t>نمونه‌ای </a:t>
            </a:r>
            <a:r>
              <a:rPr lang="fa-IR" dirty="0">
                <a:cs typeface="B Homa" panose="00000400000000000000" pitchFamily="2" charset="-78"/>
              </a:rPr>
              <a:t>از جایگاه معلولین و فاصله صندلی چرخدار به همراه یاری رسان وی، در رده میانی نشان داده شده است.</a:t>
            </a:r>
            <a:endParaRPr lang="en-US" dirty="0">
              <a:cs typeface="B Homa" panose="00000400000000000000" pitchFamily="2" charset="-78"/>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115616" y="2640720"/>
            <a:ext cx="6336704" cy="3494645"/>
          </a:xfrm>
          <a:prstGeom prst="rect">
            <a:avLst/>
          </a:prstGeom>
        </p:spPr>
      </p:pic>
    </p:spTree>
    <p:extLst>
      <p:ext uri="{BB962C8B-B14F-4D97-AF65-F5344CB8AC3E}">
        <p14:creationId xmlns:p14="http://schemas.microsoft.com/office/powerpoint/2010/main" val="18186883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908720"/>
            <a:ext cx="8353474" cy="1200329"/>
          </a:xfrm>
          <a:prstGeom prst="rect">
            <a:avLst/>
          </a:prstGeom>
          <a:noFill/>
        </p:spPr>
        <p:txBody>
          <a:bodyPr wrap="square" rtlCol="0">
            <a:spAutoFit/>
          </a:bodyPr>
          <a:lstStyle/>
          <a:p>
            <a:pPr algn="just"/>
            <a:r>
              <a:rPr lang="fa-IR" dirty="0">
                <a:cs typeface="B Homa" panose="00000400000000000000" pitchFamily="2" charset="-78"/>
              </a:rPr>
              <a:t>در مکان یابی فضاهای صندلی چرخدار در سطح لایه فوقانی در اطراف ورزشگاه، طراحان باید توجه داشته باشند که توصیه می‌شود که حداکثر فاصله دید قابل قبول در هر بخشی از زمین برای هر تماشاگر 190 متر باشد. به طور کلی تماشاگران معلول موقعیت دید از سمت بالا را ترجیح می‌دهند. به عبارتی ممکن است در موقعیت های </a:t>
            </a:r>
            <a:r>
              <a:rPr lang="en-US" dirty="0">
                <a:cs typeface="B Homa" panose="00000400000000000000" pitchFamily="2" charset="-78"/>
              </a:rPr>
              <a:t>B</a:t>
            </a:r>
            <a:r>
              <a:rPr lang="fa-IR" dirty="0">
                <a:cs typeface="B Homa" panose="00000400000000000000" pitchFamily="2" charset="-78"/>
              </a:rPr>
              <a:t> ،‌ و یا </a:t>
            </a:r>
            <a:r>
              <a:rPr lang="en-US" dirty="0">
                <a:cs typeface="B Homa" panose="00000400000000000000" pitchFamily="2" charset="-78"/>
              </a:rPr>
              <a:t>D</a:t>
            </a:r>
            <a:r>
              <a:rPr lang="fa-IR" dirty="0">
                <a:cs typeface="B Homa" panose="00000400000000000000" pitchFamily="2" charset="-78"/>
              </a:rPr>
              <a:t>، همانطور که در تصویر </a:t>
            </a:r>
            <a:r>
              <a:rPr lang="fa-IR" dirty="0" smtClean="0">
                <a:cs typeface="B Homa" panose="00000400000000000000" pitchFamily="2" charset="-78"/>
              </a:rPr>
              <a:t>نشان </a:t>
            </a:r>
            <a:r>
              <a:rPr lang="fa-IR" dirty="0">
                <a:cs typeface="B Homa" panose="00000400000000000000" pitchFamily="2" charset="-78"/>
              </a:rPr>
              <a:t>داده شده است، قرار گیرند.</a:t>
            </a:r>
            <a:endParaRPr lang="en-US" dirty="0">
              <a:cs typeface="B Homa" panose="00000400000000000000" pitchFamily="2" charset="-78"/>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331640" y="2276872"/>
            <a:ext cx="6192688" cy="4274803"/>
          </a:xfrm>
          <a:prstGeom prst="rect">
            <a:avLst/>
          </a:prstGeom>
        </p:spPr>
      </p:pic>
    </p:spTree>
    <p:extLst>
      <p:ext uri="{BB962C8B-B14F-4D97-AF65-F5344CB8AC3E}">
        <p14:creationId xmlns:p14="http://schemas.microsoft.com/office/powerpoint/2010/main" val="32045718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908720"/>
            <a:ext cx="8353474" cy="923330"/>
          </a:xfrm>
          <a:prstGeom prst="rect">
            <a:avLst/>
          </a:prstGeom>
          <a:noFill/>
        </p:spPr>
        <p:txBody>
          <a:bodyPr wrap="square" rtlCol="0">
            <a:spAutoFit/>
          </a:bodyPr>
          <a:lstStyle/>
          <a:p>
            <a:pPr algn="just"/>
            <a:r>
              <a:rPr lang="fa-IR" dirty="0">
                <a:cs typeface="B Homa" panose="00000400000000000000" pitchFamily="2" charset="-78"/>
              </a:rPr>
              <a:t>یک راه حل ایده آل برای جایگاه کاربران صندلی چرخ دار، قرارگیری در پشت یک ردیف صندلی است؛ چراکه در این حالت بدون اینکه هیچ مانع و آسیبی برای خط دید دیگران ایجاد شود، یک خط دید عالی برای معلول ارائه می‌دهد. علاوه بر آن، به راحتی در دسترس و مخصوصاً مناسب برای راه گریز اضطراری است</a:t>
            </a:r>
            <a:endParaRPr lang="en-US" dirty="0">
              <a:cs typeface="B Homa" panose="00000400000000000000" pitchFamily="2" charset="-78"/>
            </a:endParaRPr>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r="1472"/>
          <a:stretch/>
        </p:blipFill>
        <p:spPr bwMode="auto">
          <a:xfrm>
            <a:off x="467544" y="1808166"/>
            <a:ext cx="5454650" cy="48818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752956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908720"/>
            <a:ext cx="8353474" cy="1754326"/>
          </a:xfrm>
          <a:prstGeom prst="rect">
            <a:avLst/>
          </a:prstGeom>
          <a:noFill/>
        </p:spPr>
        <p:txBody>
          <a:bodyPr wrap="square" rtlCol="0">
            <a:spAutoFit/>
          </a:bodyPr>
          <a:lstStyle/>
          <a:p>
            <a:pPr algn="just"/>
            <a:r>
              <a:rPr lang="fa-IR" dirty="0">
                <a:cs typeface="B Homa" panose="00000400000000000000" pitchFamily="2" charset="-78"/>
              </a:rPr>
              <a:t>لازم به ذکر است که سرِ کاربران صندلی چرخ دار ممکن است بطور متوسط بین 4-6 سانتیمتر بالاتر و20-30 سانتیمتر جلوتر از تماشاگران نشسته برروی صندلی‌های ثابت می‌باشد. به همین علت است وقتی این جایگاه‌ها در جلوی ردیف‌ها قرار می‌گیرند، ردیفهای پشتی ممکن است برای جبران ارتفاع نیاز به افزایش ارتفاع داشته باشند. اگرچه این ارتفاع خیلی زیاد نیست. درحالی که اگر این صندلی‌های چرخدار در پشت ردیف‌ها واقع شوند، به علت این که افراد جلویی ممکن است بایستند، افزایش ارتفاع مورد نظر خیلی بیشتر می‌گردد</a:t>
            </a:r>
            <a:endParaRPr lang="en-US" dirty="0">
              <a:cs typeface="B Homa" panose="00000400000000000000" pitchFamily="2" charset="-78"/>
            </a:endParaRPr>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6489"/>
          <a:stretch/>
        </p:blipFill>
        <p:spPr bwMode="auto">
          <a:xfrm>
            <a:off x="645876" y="2367812"/>
            <a:ext cx="5726324" cy="40550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7884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2"/>
          <p:cNvSpPr txBox="1">
            <a:spLocks noChangeArrowheads="1"/>
          </p:cNvSpPr>
          <p:nvPr/>
        </p:nvSpPr>
        <p:spPr bwMode="auto">
          <a:xfrm>
            <a:off x="179512" y="1268760"/>
            <a:ext cx="854035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lvl="0" algn="just"/>
            <a:r>
              <a:rPr lang="fa-IR" dirty="0">
                <a:cs typeface="B Homa" panose="00000400000000000000" pitchFamily="2" charset="-78"/>
              </a:rPr>
              <a:t>لبه هر پله باید از نظر رنگ و روشنایی با کف پله تقابل داشته باشد(</a:t>
            </a:r>
            <a:r>
              <a:rPr lang="en-US" dirty="0">
                <a:cs typeface="B Homa" panose="00000400000000000000" pitchFamily="2" charset="-78"/>
              </a:rPr>
              <a:t>RIBA</a:t>
            </a:r>
            <a:r>
              <a:rPr lang="fa-IR" dirty="0">
                <a:cs typeface="B Homa" panose="00000400000000000000" pitchFamily="2" charset="-78"/>
              </a:rPr>
              <a:t> ، 2004). برای این منظور لبه‌ی پله‌ها هم در قسمت ارتفاع پله و هم در قسمت کف پله به اندازه ی 5.5 سانتی متر باید مشخص </a:t>
            </a:r>
            <a:r>
              <a:rPr lang="fa-IR" dirty="0" smtClean="0">
                <a:cs typeface="B Homa" panose="00000400000000000000" pitchFamily="2" charset="-78"/>
              </a:rPr>
              <a:t>شو(آلدرسون</a:t>
            </a:r>
            <a:r>
              <a:rPr lang="fa-IR" dirty="0">
                <a:cs typeface="B Homa" panose="00000400000000000000" pitchFamily="2" charset="-78"/>
              </a:rPr>
              <a:t>، 2010).</a:t>
            </a:r>
            <a:endParaRPr lang="en-US" dirty="0">
              <a:cs typeface="B Homa" panose="00000400000000000000" pitchFamily="2" charset="-78"/>
            </a:endParaRPr>
          </a:p>
          <a:p>
            <a:pPr marL="285750" lvl="0" indent="-285750" algn="just">
              <a:buFont typeface="Arial" panose="020B0604020202020204" pitchFamily="34" charset="0"/>
              <a:buChar char="•"/>
            </a:pPr>
            <a:endParaRPr lang="en-US" dirty="0">
              <a:cs typeface="B Homa" panose="00000400000000000000" pitchFamily="2" charset="-78"/>
            </a:endParaRPr>
          </a:p>
        </p:txBody>
      </p:sp>
      <p:sp>
        <p:nvSpPr>
          <p:cNvPr id="2" name="TextBox 1"/>
          <p:cNvSpPr txBox="1"/>
          <p:nvPr/>
        </p:nvSpPr>
        <p:spPr>
          <a:xfrm>
            <a:off x="4633467" y="5450498"/>
            <a:ext cx="4098346" cy="338554"/>
          </a:xfrm>
          <a:prstGeom prst="rect">
            <a:avLst/>
          </a:prstGeom>
          <a:noFill/>
        </p:spPr>
        <p:txBody>
          <a:bodyPr wrap="square" rtlCol="0">
            <a:spAutoFit/>
          </a:bodyPr>
          <a:lstStyle/>
          <a:p>
            <a:pPr algn="just"/>
            <a:r>
              <a:rPr lang="fa-IR" sz="1600" dirty="0">
                <a:cs typeface="B Homa" panose="00000400000000000000" pitchFamily="2" charset="-78"/>
              </a:rPr>
              <a:t>مشخص شدن لبه‌ی پله‌ها ، منبع: </a:t>
            </a:r>
            <a:r>
              <a:rPr lang="en-US" sz="1600" dirty="0">
                <a:cs typeface="B Homa" panose="00000400000000000000" pitchFamily="2" charset="-78"/>
              </a:rPr>
              <a:t>RIBA</a:t>
            </a:r>
            <a:r>
              <a:rPr lang="fa-IR" sz="1600" dirty="0">
                <a:cs typeface="B Homa" panose="00000400000000000000" pitchFamily="2" charset="-78"/>
              </a:rPr>
              <a:t>، 2004</a:t>
            </a:r>
            <a:endParaRPr lang="en-US" sz="1600" dirty="0">
              <a:cs typeface="B Homa" panose="00000400000000000000" pitchFamily="2" charset="-78"/>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94464" y="2116644"/>
            <a:ext cx="4305528" cy="3672408"/>
          </a:xfrm>
          <a:prstGeom prst="rect">
            <a:avLst/>
          </a:prstGeom>
          <a:noFill/>
          <a:ln>
            <a:solidFill>
              <a:schemeClr val="tx1"/>
            </a:solidFill>
          </a:ln>
        </p:spPr>
      </p:pic>
    </p:spTree>
    <p:extLst>
      <p:ext uri="{BB962C8B-B14F-4D97-AF65-F5344CB8AC3E}">
        <p14:creationId xmlns:p14="http://schemas.microsoft.com/office/powerpoint/2010/main" val="13041052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908720"/>
            <a:ext cx="8353474" cy="1754326"/>
          </a:xfrm>
          <a:prstGeom prst="rect">
            <a:avLst/>
          </a:prstGeom>
          <a:noFill/>
        </p:spPr>
        <p:txBody>
          <a:bodyPr wrap="square" rtlCol="0">
            <a:spAutoFit/>
          </a:bodyPr>
          <a:lstStyle/>
          <a:p>
            <a:pPr algn="just"/>
            <a:r>
              <a:rPr lang="fa-IR" dirty="0">
                <a:cs typeface="B Homa" panose="00000400000000000000" pitchFamily="2" charset="-78"/>
              </a:rPr>
              <a:t>باید دقت کرد که نواحی دید افراد با ویلچرهای ورزشی در "رده‌های میانی" باعث مشکلاتی در خط دید افراد می‌گردد که در تصویر 6-9 نشان داده شده است. در ارتباط با گزارش رویداد مسابقه برای حوزه‌های دیدهای مختلف توصیه می‌شود که گزارش بازی برای تماشاگران با اختلالات بصری با پیش بینی برای اتصال سوکت هدفون به صندلی‌های طراحی شده و یا فضاهای صندلی چرخدار ارائه شود. همچنین ملاحظاتی نیز باید در ارتباط با تجهیزات القای صوتی یا رادیویی برای پخش گزارش بازی برای هر فرد مجهز شده با گوشی یا گیرنده لازم، در نظر گرفته شده باشد. </a:t>
            </a:r>
            <a:endParaRPr lang="en-US" dirty="0">
              <a:cs typeface="B Homa" panose="00000400000000000000" pitchFamily="2" charset="-78"/>
            </a:endParaRPr>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r="1178"/>
          <a:stretch/>
        </p:blipFill>
        <p:spPr bwMode="auto">
          <a:xfrm>
            <a:off x="467544" y="2305142"/>
            <a:ext cx="5256584" cy="41972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21867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96975"/>
            <a:ext cx="8229600" cy="1143000"/>
          </a:xfrm>
          <a:solidFill>
            <a:schemeClr val="bg1">
              <a:lumMod val="85000"/>
            </a:schemeClr>
          </a:solidFill>
        </p:spPr>
        <p:txBody>
          <a:bodyPr rtlCol="1">
            <a:normAutofit/>
          </a:bodyPr>
          <a:lstStyle/>
          <a:p>
            <a:r>
              <a:rPr lang="fa-IR" sz="3200" b="1" dirty="0" smtClean="0">
                <a:solidFill>
                  <a:schemeClr val="accent3">
                    <a:lumMod val="75000"/>
                  </a:schemeClr>
                </a:solidFill>
                <a:cs typeface="B Homa" panose="00000400000000000000" pitchFamily="2" charset="-78"/>
              </a:rPr>
              <a:t>راهکارهای </a:t>
            </a:r>
            <a:r>
              <a:rPr lang="fa-IR" sz="3200" b="1" dirty="0">
                <a:solidFill>
                  <a:schemeClr val="accent3">
                    <a:lumMod val="75000"/>
                  </a:schemeClr>
                </a:solidFill>
                <a:cs typeface="B Homa" panose="00000400000000000000" pitchFamily="2" charset="-78"/>
              </a:rPr>
              <a:t>فنی برای ورزش‌های خاص معلولین</a:t>
            </a:r>
            <a:endParaRPr lang="en-US" sz="3200" b="1" dirty="0">
              <a:solidFill>
                <a:schemeClr val="accent3">
                  <a:lumMod val="75000"/>
                </a:schemeClr>
              </a:solidFill>
              <a:cs typeface="B Homa" panose="00000400000000000000" pitchFamily="2" charset="-78"/>
            </a:endParaRPr>
          </a:p>
        </p:txBody>
      </p:sp>
      <p:sp>
        <p:nvSpPr>
          <p:cNvPr id="3" name="TextBox 2"/>
          <p:cNvSpPr txBox="1"/>
          <p:nvPr/>
        </p:nvSpPr>
        <p:spPr>
          <a:xfrm>
            <a:off x="468313" y="2708920"/>
            <a:ext cx="8229600" cy="1477328"/>
          </a:xfrm>
          <a:prstGeom prst="rect">
            <a:avLst/>
          </a:prstGeom>
          <a:noFill/>
        </p:spPr>
        <p:txBody>
          <a:bodyPr wrap="square" rtlCol="0">
            <a:spAutoFit/>
          </a:bodyPr>
          <a:lstStyle/>
          <a:p>
            <a:pPr algn="just"/>
            <a:r>
              <a:rPr lang="fa-IR" dirty="0">
                <a:cs typeface="B Homa" panose="00000400000000000000" pitchFamily="2" charset="-78"/>
              </a:rPr>
              <a:t>با توجه به شرایط خاص ناتوانان جسمی و ذهنی، بازی‌های ورزشی ویژه‌ای مخصوص آنها طراحی شده است. این بازی‌ها همانند سایر ورزش‌ها، قوانین و استانداردهای مختص خود را دارا می‌باشد. بخشی از این قوانین مربوط به فضای فیزیکی انجام این ورزش‌هاست. در این فصل راهکارهای طراحی فضای برخی از این بازی‌های خاص با توجه به استانداردهای جهانی در دو دسته‌ی اصلی، ورزش‌های با ویلچر و بدون ویلچر آورده شده است.</a:t>
            </a:r>
            <a:endParaRPr lang="en-US" dirty="0">
              <a:cs typeface="B Homa" panose="00000400000000000000" pitchFamily="2" charset="-78"/>
            </a:endParaRPr>
          </a:p>
        </p:txBody>
      </p:sp>
    </p:spTree>
    <p:extLst>
      <p:ext uri="{BB962C8B-B14F-4D97-AF65-F5344CB8AC3E}">
        <p14:creationId xmlns:p14="http://schemas.microsoft.com/office/powerpoint/2010/main" val="36745641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908720"/>
            <a:ext cx="8353474" cy="646331"/>
          </a:xfrm>
          <a:prstGeom prst="rect">
            <a:avLst/>
          </a:prstGeom>
          <a:noFill/>
        </p:spPr>
        <p:txBody>
          <a:bodyPr wrap="square" rtlCol="0">
            <a:spAutoFit/>
          </a:bodyPr>
          <a:lstStyle/>
          <a:p>
            <a:pPr algn="just"/>
            <a:r>
              <a:rPr lang="fa-IR" dirty="0">
                <a:cs typeface="B Homa" panose="00000400000000000000" pitchFamily="2" charset="-78"/>
              </a:rPr>
              <a:t>ویلچرهای ورزشیِ تخصصیِ معمول عرض متفاوتی با هم دارند که معمولا بسته به عرض نشیمن مورد نیاز برای فرد و زاویه چرخ ویلچر در محدوده 80 سانتیمتر تا حداکثر 120 سانتیمتر قرار </a:t>
            </a:r>
            <a:r>
              <a:rPr lang="fa-IR" dirty="0" smtClean="0">
                <a:cs typeface="B Homa" panose="00000400000000000000" pitchFamily="2" charset="-78"/>
              </a:rPr>
              <a:t>می‌گیرند.</a:t>
            </a:r>
            <a:endParaRPr lang="en-US" dirty="0">
              <a:cs typeface="B Homa" panose="00000400000000000000" pitchFamily="2" charset="-78"/>
            </a:endParaRP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5470143" y="3068960"/>
            <a:ext cx="3509574" cy="3509574"/>
          </a:xfrm>
          <a:prstGeom prst="rect">
            <a:avLst/>
          </a:prstGeom>
          <a:ln>
            <a:solidFill>
              <a:srgbClr val="002060"/>
            </a:solidFill>
          </a:ln>
        </p:spPr>
      </p:pic>
      <p:graphicFrame>
        <p:nvGraphicFramePr>
          <p:cNvPr id="2" name="Table 1"/>
          <p:cNvGraphicFramePr>
            <a:graphicFrameLocks noGrp="1"/>
          </p:cNvGraphicFramePr>
          <p:nvPr>
            <p:extLst>
              <p:ext uri="{D42A27DB-BD31-4B8C-83A1-F6EECF244321}">
                <p14:modId xmlns:p14="http://schemas.microsoft.com/office/powerpoint/2010/main" val="2305252760"/>
              </p:ext>
            </p:extLst>
          </p:nvPr>
        </p:nvGraphicFramePr>
        <p:xfrm>
          <a:off x="395536" y="2006534"/>
          <a:ext cx="4605655" cy="4572000"/>
        </p:xfrm>
        <a:graphic>
          <a:graphicData uri="http://schemas.openxmlformats.org/drawingml/2006/table">
            <a:tbl>
              <a:tblPr rtl="1" firstRow="1" firstCol="1" bandRow="1">
                <a:tableStyleId>{8799B23B-EC83-4686-B30A-512413B5E67A}</a:tableStyleId>
              </a:tblPr>
              <a:tblGrid>
                <a:gridCol w="2098040"/>
                <a:gridCol w="1107440"/>
                <a:gridCol w="1400175"/>
              </a:tblGrid>
              <a:tr h="0">
                <a:tc>
                  <a:txBody>
                    <a:bodyPr/>
                    <a:lstStyle/>
                    <a:p>
                      <a:pPr marL="0" marR="0" algn="ctr" rtl="1">
                        <a:spcBef>
                          <a:spcPts val="0"/>
                        </a:spcBef>
                        <a:spcAft>
                          <a:spcPts val="0"/>
                        </a:spcAft>
                      </a:pPr>
                      <a:endParaRPr lang="fa-IR" sz="1800" b="0" dirty="0" smtClean="0">
                        <a:effectLst/>
                        <a:cs typeface="2  Nazanin" panose="00000400000000000000" pitchFamily="2" charset="-78"/>
                      </a:endParaRPr>
                    </a:p>
                    <a:p>
                      <a:pPr marL="0" marR="0" algn="ctr" rtl="1">
                        <a:spcBef>
                          <a:spcPts val="0"/>
                        </a:spcBef>
                        <a:spcAft>
                          <a:spcPts val="0"/>
                        </a:spcAft>
                      </a:pPr>
                      <a:r>
                        <a:rPr lang="fa-IR" sz="1800" b="0" dirty="0" smtClean="0">
                          <a:effectLst/>
                          <a:cs typeface="2  Nazanin" panose="00000400000000000000" pitchFamily="2" charset="-78"/>
                        </a:rPr>
                        <a:t>نوع ویلچر</a:t>
                      </a:r>
                    </a:p>
                    <a:p>
                      <a:pPr marL="0" marR="0" algn="ctr" rtl="1">
                        <a:spcBef>
                          <a:spcPts val="0"/>
                        </a:spcBef>
                        <a:spcAft>
                          <a:spcPts val="0"/>
                        </a:spcAft>
                      </a:pPr>
                      <a:endParaRPr lang="en-US" sz="2400" b="0" dirty="0">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tc>
                <a:tc>
                  <a:txBody>
                    <a:bodyPr/>
                    <a:lstStyle/>
                    <a:p>
                      <a:pPr marL="0" marR="0" algn="ctr" rtl="1">
                        <a:spcBef>
                          <a:spcPts val="0"/>
                        </a:spcBef>
                        <a:spcAft>
                          <a:spcPts val="0"/>
                        </a:spcAft>
                      </a:pPr>
                      <a:endParaRPr lang="fa-IR" sz="1800" b="0" dirty="0" smtClean="0">
                        <a:effectLst/>
                        <a:cs typeface="2  Nazanin" panose="00000400000000000000" pitchFamily="2" charset="-78"/>
                      </a:endParaRPr>
                    </a:p>
                    <a:p>
                      <a:pPr marL="0" marR="0" algn="ctr" rtl="1">
                        <a:spcBef>
                          <a:spcPts val="0"/>
                        </a:spcBef>
                        <a:spcAft>
                          <a:spcPts val="0"/>
                        </a:spcAft>
                      </a:pPr>
                      <a:r>
                        <a:rPr lang="fa-IR" sz="1800" b="0" dirty="0" smtClean="0">
                          <a:effectLst/>
                          <a:cs typeface="2  Nazanin" panose="00000400000000000000" pitchFamily="2" charset="-78"/>
                        </a:rPr>
                        <a:t>طول </a:t>
                      </a:r>
                      <a:r>
                        <a:rPr lang="fa-IR" sz="1800" b="0" dirty="0">
                          <a:effectLst/>
                          <a:cs typeface="2  Nazanin" panose="00000400000000000000" pitchFamily="2" charset="-78"/>
                        </a:rPr>
                        <a:t>تقریبی (سانتیمتر)</a:t>
                      </a:r>
                      <a:endParaRPr lang="en-US" sz="2400" b="0" dirty="0">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tc>
                <a:tc>
                  <a:txBody>
                    <a:bodyPr/>
                    <a:lstStyle/>
                    <a:p>
                      <a:pPr marL="0" marR="0" algn="ctr" rtl="1">
                        <a:spcBef>
                          <a:spcPts val="0"/>
                        </a:spcBef>
                        <a:spcAft>
                          <a:spcPts val="0"/>
                        </a:spcAft>
                      </a:pPr>
                      <a:endParaRPr lang="fa-IR" sz="1800" b="0" dirty="0" smtClean="0">
                        <a:effectLst/>
                        <a:cs typeface="2  Nazanin" panose="00000400000000000000" pitchFamily="2" charset="-78"/>
                      </a:endParaRPr>
                    </a:p>
                    <a:p>
                      <a:pPr marL="0" marR="0" algn="ctr" rtl="1">
                        <a:spcBef>
                          <a:spcPts val="0"/>
                        </a:spcBef>
                        <a:spcAft>
                          <a:spcPts val="0"/>
                        </a:spcAft>
                      </a:pPr>
                      <a:r>
                        <a:rPr lang="fa-IR" sz="1800" b="0" dirty="0" smtClean="0">
                          <a:effectLst/>
                          <a:cs typeface="2  Nazanin" panose="00000400000000000000" pitchFamily="2" charset="-78"/>
                        </a:rPr>
                        <a:t>عرض </a:t>
                      </a:r>
                      <a:r>
                        <a:rPr lang="fa-IR" sz="1800" b="0" dirty="0">
                          <a:effectLst/>
                          <a:cs typeface="2  Nazanin" panose="00000400000000000000" pitchFamily="2" charset="-78"/>
                        </a:rPr>
                        <a:t>تقریبی (سانتیمتر)</a:t>
                      </a:r>
                      <a:endParaRPr lang="en-US" sz="2400" b="0" dirty="0">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tc>
              </a:tr>
              <a:tr h="0">
                <a:tc>
                  <a:txBody>
                    <a:bodyPr/>
                    <a:lstStyle/>
                    <a:p>
                      <a:pPr marL="0" marR="0" algn="ctr" rtl="1">
                        <a:spcBef>
                          <a:spcPts val="1200"/>
                        </a:spcBef>
                        <a:spcAft>
                          <a:spcPts val="0"/>
                        </a:spcAft>
                      </a:pPr>
                      <a:endParaRPr lang="fa-IR" sz="1800" b="0" dirty="0" smtClean="0">
                        <a:effectLst/>
                        <a:cs typeface="2  Nazanin" panose="00000400000000000000" pitchFamily="2" charset="-78"/>
                      </a:endParaRPr>
                    </a:p>
                    <a:p>
                      <a:pPr marL="0" marR="0" algn="ctr" rtl="1">
                        <a:spcBef>
                          <a:spcPts val="1200"/>
                        </a:spcBef>
                        <a:spcAft>
                          <a:spcPts val="0"/>
                        </a:spcAft>
                      </a:pPr>
                      <a:r>
                        <a:rPr lang="fa-IR" sz="1800" b="0" dirty="0" smtClean="0">
                          <a:effectLst/>
                          <a:cs typeface="2  Nazanin" panose="00000400000000000000" pitchFamily="2" charset="-78"/>
                        </a:rPr>
                        <a:t>ویلچرهای </a:t>
                      </a:r>
                      <a:r>
                        <a:rPr lang="fa-IR" sz="1800" b="0" dirty="0">
                          <a:effectLst/>
                          <a:cs typeface="2  Nazanin" panose="00000400000000000000" pitchFamily="2" charset="-78"/>
                        </a:rPr>
                        <a:t>ورزشی به طور کلی</a:t>
                      </a:r>
                      <a:endParaRPr lang="en-US" sz="2400" b="0" dirty="0">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tc>
                <a:tc>
                  <a:txBody>
                    <a:bodyPr/>
                    <a:lstStyle/>
                    <a:p>
                      <a:pPr marL="0" marR="0" algn="ctr" rtl="1">
                        <a:spcBef>
                          <a:spcPts val="1200"/>
                        </a:spcBef>
                        <a:spcAft>
                          <a:spcPts val="0"/>
                        </a:spcAft>
                      </a:pPr>
                      <a:endParaRPr lang="fa-IR" sz="1800" b="0" dirty="0" smtClean="0">
                        <a:effectLst/>
                        <a:cs typeface="2  Nazanin" panose="00000400000000000000" pitchFamily="2" charset="-78"/>
                      </a:endParaRPr>
                    </a:p>
                    <a:p>
                      <a:pPr marL="0" marR="0" algn="ctr" rtl="1">
                        <a:spcBef>
                          <a:spcPts val="1200"/>
                        </a:spcBef>
                        <a:spcAft>
                          <a:spcPts val="0"/>
                        </a:spcAft>
                      </a:pPr>
                      <a:r>
                        <a:rPr lang="fa-IR" sz="1800" b="0" dirty="0" smtClean="0">
                          <a:effectLst/>
                          <a:cs typeface="2  Nazanin" panose="00000400000000000000" pitchFamily="2" charset="-78"/>
                        </a:rPr>
                        <a:t>80</a:t>
                      </a:r>
                    </a:p>
                    <a:p>
                      <a:pPr marL="0" marR="0" algn="ctr" rtl="1">
                        <a:spcBef>
                          <a:spcPts val="1200"/>
                        </a:spcBef>
                        <a:spcAft>
                          <a:spcPts val="0"/>
                        </a:spcAft>
                      </a:pPr>
                      <a:endParaRPr lang="en-US" sz="2400" b="0" dirty="0">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tc>
                <a:tc>
                  <a:txBody>
                    <a:bodyPr/>
                    <a:lstStyle/>
                    <a:p>
                      <a:pPr marL="0" marR="0" algn="ctr" rtl="1">
                        <a:spcBef>
                          <a:spcPts val="1200"/>
                        </a:spcBef>
                        <a:spcAft>
                          <a:spcPts val="0"/>
                        </a:spcAft>
                      </a:pPr>
                      <a:endParaRPr lang="fa-IR" sz="1800" b="0" dirty="0" smtClean="0">
                        <a:effectLst/>
                        <a:cs typeface="2  Nazanin" panose="00000400000000000000" pitchFamily="2" charset="-78"/>
                      </a:endParaRPr>
                    </a:p>
                    <a:p>
                      <a:pPr marL="0" marR="0" algn="ctr" rtl="1">
                        <a:spcBef>
                          <a:spcPts val="1200"/>
                        </a:spcBef>
                        <a:spcAft>
                          <a:spcPts val="0"/>
                        </a:spcAft>
                      </a:pPr>
                      <a:r>
                        <a:rPr lang="fa-IR" sz="1800" b="0" dirty="0" smtClean="0">
                          <a:effectLst/>
                          <a:cs typeface="2  Nazanin" panose="00000400000000000000" pitchFamily="2" charset="-78"/>
                        </a:rPr>
                        <a:t>80-120</a:t>
                      </a:r>
                      <a:endParaRPr lang="en-US" sz="2400" b="0" dirty="0">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tc>
              </a:tr>
              <a:tr h="0">
                <a:tc>
                  <a:txBody>
                    <a:bodyPr/>
                    <a:lstStyle/>
                    <a:p>
                      <a:pPr marL="0" marR="0" algn="ctr" rtl="1">
                        <a:spcBef>
                          <a:spcPts val="1200"/>
                        </a:spcBef>
                        <a:spcAft>
                          <a:spcPts val="0"/>
                        </a:spcAft>
                      </a:pPr>
                      <a:endParaRPr lang="fa-IR" sz="1800" b="0" dirty="0" smtClean="0">
                        <a:effectLst/>
                        <a:cs typeface="2  Nazanin" panose="00000400000000000000" pitchFamily="2" charset="-78"/>
                      </a:endParaRPr>
                    </a:p>
                    <a:p>
                      <a:pPr marL="0" marR="0" algn="ctr" rtl="1">
                        <a:spcBef>
                          <a:spcPts val="1200"/>
                        </a:spcBef>
                        <a:spcAft>
                          <a:spcPts val="0"/>
                        </a:spcAft>
                      </a:pPr>
                      <a:r>
                        <a:rPr lang="fa-IR" sz="1800" b="0" dirty="0" smtClean="0">
                          <a:effectLst/>
                          <a:cs typeface="2  Nazanin" panose="00000400000000000000" pitchFamily="2" charset="-78"/>
                        </a:rPr>
                        <a:t>ویلچرهای تنیس</a:t>
                      </a:r>
                    </a:p>
                    <a:p>
                      <a:pPr marL="0" marR="0" algn="ctr" rtl="1">
                        <a:spcBef>
                          <a:spcPts val="1200"/>
                        </a:spcBef>
                        <a:spcAft>
                          <a:spcPts val="0"/>
                        </a:spcAft>
                      </a:pPr>
                      <a:endParaRPr lang="en-US" sz="2400" b="0" dirty="0">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tc>
                <a:tc>
                  <a:txBody>
                    <a:bodyPr/>
                    <a:lstStyle/>
                    <a:p>
                      <a:pPr marL="0" marR="0" algn="ctr" rtl="1">
                        <a:spcBef>
                          <a:spcPts val="1200"/>
                        </a:spcBef>
                        <a:spcAft>
                          <a:spcPts val="0"/>
                        </a:spcAft>
                      </a:pPr>
                      <a:endParaRPr lang="fa-IR" sz="1800" b="0" dirty="0" smtClean="0">
                        <a:effectLst/>
                        <a:cs typeface="2  Nazanin" panose="00000400000000000000" pitchFamily="2" charset="-78"/>
                      </a:endParaRPr>
                    </a:p>
                    <a:p>
                      <a:pPr marL="0" marR="0" algn="ctr" rtl="1">
                        <a:spcBef>
                          <a:spcPts val="1200"/>
                        </a:spcBef>
                        <a:spcAft>
                          <a:spcPts val="0"/>
                        </a:spcAft>
                      </a:pPr>
                      <a:r>
                        <a:rPr lang="fa-IR" sz="1800" b="0" dirty="0" smtClean="0">
                          <a:effectLst/>
                          <a:cs typeface="2  Nazanin" panose="00000400000000000000" pitchFamily="2" charset="-78"/>
                        </a:rPr>
                        <a:t>85</a:t>
                      </a:r>
                    </a:p>
                  </a:txBody>
                  <a:tcPr marL="68580" marR="68580" marT="0" marB="0"/>
                </a:tc>
                <a:tc>
                  <a:txBody>
                    <a:bodyPr/>
                    <a:lstStyle/>
                    <a:p>
                      <a:pPr marL="0" marR="0" algn="ctr" rtl="1">
                        <a:spcBef>
                          <a:spcPts val="1200"/>
                        </a:spcBef>
                        <a:spcAft>
                          <a:spcPts val="0"/>
                        </a:spcAft>
                      </a:pPr>
                      <a:endParaRPr lang="fa-IR" sz="1800" b="0" dirty="0" smtClean="0">
                        <a:effectLst/>
                        <a:cs typeface="2  Nazanin" panose="00000400000000000000" pitchFamily="2" charset="-78"/>
                      </a:endParaRPr>
                    </a:p>
                    <a:p>
                      <a:pPr marL="0" marR="0" algn="ctr" rtl="1">
                        <a:spcBef>
                          <a:spcPts val="1200"/>
                        </a:spcBef>
                        <a:spcAft>
                          <a:spcPts val="0"/>
                        </a:spcAft>
                      </a:pPr>
                      <a:r>
                        <a:rPr lang="fa-IR" sz="1800" b="0" dirty="0" smtClean="0">
                          <a:effectLst/>
                          <a:cs typeface="2  Nazanin" panose="00000400000000000000" pitchFamily="2" charset="-78"/>
                        </a:rPr>
                        <a:t>100</a:t>
                      </a:r>
                      <a:endParaRPr lang="en-US" sz="2400" b="0" dirty="0">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tc>
              </a:tr>
              <a:tr h="0">
                <a:tc>
                  <a:txBody>
                    <a:bodyPr/>
                    <a:lstStyle/>
                    <a:p>
                      <a:pPr marL="0" marR="0" algn="ctr" rtl="1">
                        <a:spcBef>
                          <a:spcPts val="1200"/>
                        </a:spcBef>
                        <a:spcAft>
                          <a:spcPts val="0"/>
                        </a:spcAft>
                      </a:pPr>
                      <a:endParaRPr lang="fa-IR" sz="1800" b="0" dirty="0" smtClean="0">
                        <a:effectLst/>
                        <a:cs typeface="2  Nazanin" panose="00000400000000000000" pitchFamily="2" charset="-78"/>
                      </a:endParaRPr>
                    </a:p>
                    <a:p>
                      <a:pPr marL="0" marR="0" algn="ctr" rtl="1">
                        <a:spcBef>
                          <a:spcPts val="1200"/>
                        </a:spcBef>
                        <a:spcAft>
                          <a:spcPts val="0"/>
                        </a:spcAft>
                      </a:pPr>
                      <a:r>
                        <a:rPr lang="fa-IR" sz="1800" b="0" dirty="0" smtClean="0">
                          <a:effectLst/>
                          <a:cs typeface="2  Nazanin" panose="00000400000000000000" pitchFamily="2" charset="-78"/>
                        </a:rPr>
                        <a:t>ویلچرهای </a:t>
                      </a:r>
                      <a:r>
                        <a:rPr lang="fa-IR" sz="1800" b="0" dirty="0">
                          <a:effectLst/>
                          <a:cs typeface="2  Nazanin" panose="00000400000000000000" pitchFamily="2" charset="-78"/>
                        </a:rPr>
                        <a:t>مسابقه سرعت</a:t>
                      </a:r>
                      <a:endParaRPr lang="en-US" sz="2400" b="0" dirty="0">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tc>
                <a:tc>
                  <a:txBody>
                    <a:bodyPr/>
                    <a:lstStyle/>
                    <a:p>
                      <a:pPr marL="0" marR="0" algn="ctr" rtl="1">
                        <a:spcBef>
                          <a:spcPts val="1200"/>
                        </a:spcBef>
                        <a:spcAft>
                          <a:spcPts val="0"/>
                        </a:spcAft>
                      </a:pPr>
                      <a:endParaRPr lang="fa-IR" sz="1800" b="0" dirty="0" smtClean="0">
                        <a:effectLst/>
                        <a:cs typeface="2  Nazanin" panose="00000400000000000000" pitchFamily="2" charset="-78"/>
                      </a:endParaRPr>
                    </a:p>
                    <a:p>
                      <a:pPr marL="0" marR="0" algn="ctr" rtl="1">
                        <a:spcBef>
                          <a:spcPts val="1200"/>
                        </a:spcBef>
                        <a:spcAft>
                          <a:spcPts val="0"/>
                        </a:spcAft>
                      </a:pPr>
                      <a:r>
                        <a:rPr lang="fa-IR" sz="1800" b="0" dirty="0" smtClean="0">
                          <a:effectLst/>
                          <a:cs typeface="2  Nazanin" panose="00000400000000000000" pitchFamily="2" charset="-78"/>
                        </a:rPr>
                        <a:t>180</a:t>
                      </a:r>
                    </a:p>
                  </a:txBody>
                  <a:tcPr marL="68580" marR="68580" marT="0" marB="0"/>
                </a:tc>
                <a:tc>
                  <a:txBody>
                    <a:bodyPr/>
                    <a:lstStyle/>
                    <a:p>
                      <a:pPr marL="0" marR="0" algn="ctr" rtl="1">
                        <a:spcBef>
                          <a:spcPts val="1200"/>
                        </a:spcBef>
                        <a:spcAft>
                          <a:spcPts val="0"/>
                        </a:spcAft>
                      </a:pPr>
                      <a:endParaRPr lang="fa-IR" sz="1800" b="0" dirty="0" smtClean="0">
                        <a:effectLst/>
                        <a:cs typeface="2  Nazanin" panose="00000400000000000000" pitchFamily="2" charset="-78"/>
                      </a:endParaRPr>
                    </a:p>
                    <a:p>
                      <a:pPr marL="0" marR="0" algn="ctr" rtl="1">
                        <a:spcBef>
                          <a:spcPts val="1200"/>
                        </a:spcBef>
                        <a:spcAft>
                          <a:spcPts val="0"/>
                        </a:spcAft>
                      </a:pPr>
                      <a:r>
                        <a:rPr lang="fa-IR" sz="1800" b="0" dirty="0" smtClean="0">
                          <a:effectLst/>
                          <a:cs typeface="2  Nazanin" panose="00000400000000000000" pitchFamily="2" charset="-78"/>
                        </a:rPr>
                        <a:t>75</a:t>
                      </a:r>
                    </a:p>
                    <a:p>
                      <a:pPr marL="0" marR="0" algn="ctr" rtl="1">
                        <a:spcBef>
                          <a:spcPts val="1200"/>
                        </a:spcBef>
                        <a:spcAft>
                          <a:spcPts val="0"/>
                        </a:spcAft>
                      </a:pPr>
                      <a:endParaRPr lang="en-US" sz="2400" b="0" dirty="0">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tc>
              </a:tr>
            </a:tbl>
          </a:graphicData>
        </a:graphic>
      </p:graphicFrame>
    </p:spTree>
    <p:extLst>
      <p:ext uri="{BB962C8B-B14F-4D97-AF65-F5344CB8AC3E}">
        <p14:creationId xmlns:p14="http://schemas.microsoft.com/office/powerpoint/2010/main" val="22982831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txBox="1">
            <a:spLocks/>
          </p:cNvSpPr>
          <p:nvPr/>
        </p:nvSpPr>
        <p:spPr bwMode="auto">
          <a:xfrm>
            <a:off x="395536" y="579438"/>
            <a:ext cx="835347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a-IR" sz="2800" dirty="0" smtClean="0">
                <a:solidFill>
                  <a:schemeClr val="accent3">
                    <a:lumMod val="75000"/>
                  </a:schemeClr>
                </a:solidFill>
                <a:cs typeface="B Homa" panose="00000400000000000000" pitchFamily="2" charset="-78"/>
              </a:rPr>
              <a:t>ورزش های بدون ویلچر</a:t>
            </a:r>
            <a:endParaRPr lang="fa-IR" sz="2800" b="1" dirty="0">
              <a:solidFill>
                <a:schemeClr val="accent3">
                  <a:lumMod val="75000"/>
                </a:schemeClr>
              </a:solidFill>
              <a:cs typeface="B Homa" pitchFamily="2" charset="-78"/>
            </a:endParaRPr>
          </a:p>
        </p:txBody>
      </p:sp>
      <p:sp>
        <p:nvSpPr>
          <p:cNvPr id="4" name="TextBox 3"/>
          <p:cNvSpPr txBox="1"/>
          <p:nvPr/>
        </p:nvSpPr>
        <p:spPr>
          <a:xfrm>
            <a:off x="539552" y="1556792"/>
            <a:ext cx="8210618" cy="369332"/>
          </a:xfrm>
          <a:prstGeom prst="rect">
            <a:avLst/>
          </a:prstGeom>
          <a:noFill/>
        </p:spPr>
        <p:txBody>
          <a:bodyPr wrap="square" rtlCol="0">
            <a:spAutoFit/>
          </a:bodyPr>
          <a:lstStyle/>
          <a:p>
            <a:pPr algn="just"/>
            <a:r>
              <a:rPr lang="fa-IR" dirty="0" smtClean="0">
                <a:solidFill>
                  <a:schemeClr val="accent3">
                    <a:lumMod val="75000"/>
                  </a:schemeClr>
                </a:solidFill>
                <a:cs typeface="B Homa" panose="00000400000000000000" pitchFamily="2" charset="-78"/>
              </a:rPr>
              <a:t>استخرهای شنا</a:t>
            </a:r>
            <a:endParaRPr lang="en-US" dirty="0">
              <a:solidFill>
                <a:schemeClr val="accent3">
                  <a:lumMod val="75000"/>
                </a:schemeClr>
              </a:solidFill>
              <a:cs typeface="B Homa" panose="00000400000000000000" pitchFamily="2" charset="-78"/>
            </a:endParaRPr>
          </a:p>
        </p:txBody>
      </p:sp>
      <p:sp>
        <p:nvSpPr>
          <p:cNvPr id="9" name="Rectangle 8"/>
          <p:cNvSpPr/>
          <p:nvPr/>
        </p:nvSpPr>
        <p:spPr>
          <a:xfrm>
            <a:off x="6092825" y="8448675"/>
            <a:ext cx="397510" cy="1746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en-US"/>
          </a:p>
        </p:txBody>
      </p:sp>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899592" y="2420888"/>
            <a:ext cx="4319905" cy="3105150"/>
          </a:xfrm>
          <a:prstGeom prst="rect">
            <a:avLst/>
          </a:prstGeom>
          <a:noFill/>
          <a:ln>
            <a:noFill/>
          </a:ln>
        </p:spPr>
      </p:pic>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5581588" y="2419620"/>
            <a:ext cx="2592009" cy="3106418"/>
          </a:xfrm>
          <a:prstGeom prst="rect">
            <a:avLst/>
          </a:prstGeom>
          <a:noFill/>
          <a:ln>
            <a:noFill/>
          </a:ln>
        </p:spPr>
      </p:pic>
    </p:spTree>
    <p:extLst>
      <p:ext uri="{BB962C8B-B14F-4D97-AF65-F5344CB8AC3E}">
        <p14:creationId xmlns:p14="http://schemas.microsoft.com/office/powerpoint/2010/main" val="40245731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6691" y="0"/>
            <a:ext cx="8210617" cy="6955750"/>
          </a:xfrm>
          <a:prstGeom prst="rect">
            <a:avLst/>
          </a:prstGeom>
          <a:noFill/>
        </p:spPr>
        <p:txBody>
          <a:bodyPr wrap="square" rtlCol="0">
            <a:spAutoFit/>
          </a:bodyPr>
          <a:lstStyle/>
          <a:p>
            <a:pPr algn="just" rtl="0"/>
            <a:endParaRPr lang="en-US" sz="1400" dirty="0">
              <a:cs typeface="2  Nazanin" panose="00000400000000000000" pitchFamily="2" charset="-78"/>
            </a:endParaRPr>
          </a:p>
          <a:p>
            <a:pPr lvl="0" algn="just" rtl="0"/>
            <a:r>
              <a:rPr lang="en-US" sz="1200" dirty="0" err="1"/>
              <a:t>Abend</a:t>
            </a:r>
            <a:r>
              <a:rPr lang="en-US" sz="1200" dirty="0"/>
              <a:t> A. C. et al. 1979. Facilities for Special Education Services: A Guide for Planning New and Renovated Schools. Baltimore</a:t>
            </a:r>
            <a:endParaRPr lang="fa-IR" sz="1200" dirty="0"/>
          </a:p>
          <a:p>
            <a:pPr lvl="0" algn="l" rtl="0"/>
            <a:r>
              <a:rPr lang="en-US" sz="1200" dirty="0" smtClean="0"/>
              <a:t>: Maryland State Department of Education.</a:t>
            </a:r>
          </a:p>
          <a:p>
            <a:pPr lvl="0" algn="l" rtl="0"/>
            <a:r>
              <a:rPr lang="en-US" sz="1200" dirty="0" smtClean="0"/>
              <a:t>AD </a:t>
            </a:r>
            <a:r>
              <a:rPr lang="en-US" sz="1200" dirty="0"/>
              <a:t>M( Approved Document M). 2010. Access to and use of building. Published by NBS</a:t>
            </a:r>
          </a:p>
          <a:p>
            <a:pPr lvl="0" algn="l" rtl="0"/>
            <a:r>
              <a:rPr lang="en-US" sz="1200" dirty="0"/>
              <a:t>Alderson A. 2010. </a:t>
            </a:r>
            <a:r>
              <a:rPr lang="en-US" sz="1200" dirty="0" err="1"/>
              <a:t>Stairs,ramps</a:t>
            </a:r>
            <a:r>
              <a:rPr lang="en-US" sz="1200" dirty="0"/>
              <a:t> and Escalators. RIBA publishing </a:t>
            </a:r>
          </a:p>
          <a:p>
            <a:pPr lvl="0" algn="l" rtl="0"/>
            <a:r>
              <a:rPr lang="en-US" sz="1200" dirty="0"/>
              <a:t>Allen C &amp; </a:t>
            </a:r>
            <a:r>
              <a:rPr lang="en-US" sz="1200" dirty="0" err="1"/>
              <a:t>Abend</a:t>
            </a:r>
            <a:r>
              <a:rPr lang="en-US" sz="1200" dirty="0"/>
              <a:t> RA. 2001. Planning and Designing for Students with Disabilities. National Institute of Building Sciences.</a:t>
            </a:r>
          </a:p>
          <a:p>
            <a:pPr lvl="0" algn="l" rtl="0"/>
            <a:r>
              <a:rPr lang="en-US" sz="1200" dirty="0"/>
              <a:t>Bahram A, </a:t>
            </a:r>
            <a:r>
              <a:rPr lang="en-US" sz="1200" dirty="0" err="1"/>
              <a:t>Shafizadeh</a:t>
            </a:r>
            <a:r>
              <a:rPr lang="en-US" sz="1200" dirty="0"/>
              <a:t> M. 2002. The comparison of active and </a:t>
            </a:r>
            <a:r>
              <a:rPr lang="en-US" sz="1200" dirty="0" err="1"/>
              <a:t>nonactive</a:t>
            </a:r>
            <a:r>
              <a:rPr lang="en-US" sz="1200" dirty="0"/>
              <a:t> adults body image and its relation with </a:t>
            </a:r>
            <a:r>
              <a:rPr lang="en-US" sz="1200" dirty="0" err="1"/>
              <a:t>somathotype</a:t>
            </a:r>
            <a:r>
              <a:rPr lang="en-US" sz="1200" dirty="0"/>
              <a:t> and body composition. </a:t>
            </a:r>
            <a:r>
              <a:rPr lang="en-US" sz="1200" dirty="0" err="1"/>
              <a:t>Tarbiat</a:t>
            </a:r>
            <a:r>
              <a:rPr lang="en-US" sz="1200" dirty="0"/>
              <a:t> </a:t>
            </a:r>
            <a:r>
              <a:rPr lang="en-US" sz="1200" dirty="0" err="1"/>
              <a:t>Moallem</a:t>
            </a:r>
            <a:r>
              <a:rPr lang="en-US" sz="1200" dirty="0"/>
              <a:t> </a:t>
            </a:r>
            <a:r>
              <a:rPr lang="en-US" sz="1200" dirty="0" err="1"/>
              <a:t>University,Tehran</a:t>
            </a:r>
            <a:r>
              <a:rPr lang="en-US" sz="1200" dirty="0"/>
              <a:t>.</a:t>
            </a:r>
          </a:p>
          <a:p>
            <a:pPr lvl="0" algn="l" rtl="0"/>
            <a:r>
              <a:rPr lang="en-US" sz="1200" dirty="0"/>
              <a:t>BS8300 (British Standard8300). 2010, Design of buildings and their approaches to meet the needs of disabled people. Code of practice.</a:t>
            </a:r>
          </a:p>
          <a:p>
            <a:pPr lvl="0" algn="l" rtl="0"/>
            <a:r>
              <a:rPr lang="en-US" sz="1200" dirty="0" err="1"/>
              <a:t>Dijkerso</a:t>
            </a:r>
            <a:r>
              <a:rPr lang="en-US" sz="1200" dirty="0"/>
              <a:t> M. 2007. A meta-analysis of the effect of disablement components. Adapted Physical Activity </a:t>
            </a:r>
            <a:r>
              <a:rPr lang="en-US" sz="1200" dirty="0" err="1"/>
              <a:t>Quarterl</a:t>
            </a:r>
            <a:r>
              <a:rPr lang="en-US" sz="1200" dirty="0"/>
              <a:t>; 15(3), 829-840.</a:t>
            </a:r>
          </a:p>
          <a:p>
            <a:pPr lvl="0" algn="l" rtl="0"/>
            <a:r>
              <a:rPr lang="en-US" sz="1200" dirty="0"/>
              <a:t>Guttmann L.1976</a:t>
            </a:r>
            <a:r>
              <a:rPr lang="ar-SA" sz="1200" dirty="0"/>
              <a:t>. </a:t>
            </a:r>
            <a:r>
              <a:rPr lang="en-US" sz="1200" i="1" dirty="0"/>
              <a:t>Textbook of Sport for the Disabled</a:t>
            </a:r>
            <a:r>
              <a:rPr lang="en-US" sz="1200" dirty="0"/>
              <a:t>. Oxford: HM &amp; M Publishers.</a:t>
            </a:r>
          </a:p>
          <a:p>
            <a:pPr lvl="0" algn="l" rtl="0"/>
            <a:r>
              <a:rPr lang="en-US" sz="1200" dirty="0"/>
              <a:t>IPC Athletics Rules &amp; regulations. 2011- 2012.</a:t>
            </a:r>
          </a:p>
          <a:p>
            <a:pPr lvl="0" algn="l" rtl="0"/>
            <a:r>
              <a:rPr lang="en-US" sz="1200" dirty="0"/>
              <a:t>Jacobs D. 2003. 7th international symposium adapted physical </a:t>
            </a:r>
            <a:r>
              <a:rPr lang="en-US" sz="1200" dirty="0" err="1"/>
              <a:t>activity.Berlin</a:t>
            </a:r>
            <a:r>
              <a:rPr lang="en-US" sz="1200" dirty="0"/>
              <a:t>: 21-24.</a:t>
            </a:r>
          </a:p>
          <a:p>
            <a:pPr lvl="0" algn="l" rtl="0"/>
            <a:r>
              <a:rPr lang="en-US" sz="1200" dirty="0" err="1"/>
              <a:t>Javadi</a:t>
            </a:r>
            <a:r>
              <a:rPr lang="en-US" sz="1200" dirty="0"/>
              <a:t> M, </a:t>
            </a:r>
            <a:r>
              <a:rPr lang="en-US" sz="1200" dirty="0" err="1"/>
              <a:t>Kadivar</a:t>
            </a:r>
            <a:r>
              <a:rPr lang="en-US" sz="1200" dirty="0"/>
              <a:t> P. 1995. Personality psychology. 4th </a:t>
            </a:r>
            <a:r>
              <a:rPr lang="en-US" sz="1200" dirty="0" err="1"/>
              <a:t>edition.Rasa</a:t>
            </a:r>
            <a:r>
              <a:rPr lang="en-US" sz="1200" dirty="0"/>
              <a:t> publication.</a:t>
            </a:r>
          </a:p>
          <a:p>
            <a:pPr lvl="0" algn="l" rtl="0"/>
            <a:r>
              <a:rPr lang="en-US" sz="1200" dirty="0"/>
              <a:t>LABC. 2010. </a:t>
            </a:r>
            <a:r>
              <a:rPr lang="en-US" sz="1200" i="1" dirty="0"/>
              <a:t>Accessibility By Design (Now includes Changing Places), </a:t>
            </a:r>
            <a:r>
              <a:rPr lang="en-US" sz="1200" dirty="0"/>
              <a:t>published by Ten Alps Publishing, is available as an </a:t>
            </a:r>
            <a:r>
              <a:rPr lang="en-US" sz="1200" dirty="0" err="1"/>
              <a:t>ebook</a:t>
            </a:r>
            <a:r>
              <a:rPr lang="en-US" sz="1200" dirty="0"/>
              <a:t> www.accessibilitybydesign.co.uk/berkshire</a:t>
            </a:r>
          </a:p>
          <a:p>
            <a:pPr lvl="0" algn="l" rtl="0"/>
            <a:r>
              <a:rPr lang="en-US" sz="1200" dirty="0"/>
              <a:t>London Legacy Development Corporation. 2013. Inclusive Design Standards.</a:t>
            </a:r>
          </a:p>
          <a:p>
            <a:pPr lvl="0" algn="l" rtl="0"/>
            <a:r>
              <a:rPr lang="en-US" sz="1200" dirty="0" err="1"/>
              <a:t>Monnazi</a:t>
            </a:r>
            <a:r>
              <a:rPr lang="en-US" sz="1200" dirty="0"/>
              <a:t> G. 1982. </a:t>
            </a:r>
            <a:r>
              <a:rPr lang="en-US" sz="1200" dirty="0" err="1"/>
              <a:t>Paraplegies</a:t>
            </a:r>
            <a:r>
              <a:rPr lang="en-US" sz="1200" dirty="0"/>
              <a:t> and sport, A psychological </a:t>
            </a:r>
            <a:r>
              <a:rPr lang="en-US" sz="1200" dirty="0" err="1"/>
              <a:t>survay</a:t>
            </a:r>
            <a:r>
              <a:rPr lang="en-US" sz="1200" dirty="0"/>
              <a:t>. International Journal of Sport Psychology;13(2): 231-236.</a:t>
            </a:r>
          </a:p>
          <a:p>
            <a:pPr lvl="0" algn="l" rtl="0"/>
            <a:r>
              <a:rPr lang="en-US" sz="1200" dirty="0"/>
              <a:t>NADS(The National Association of Disabled Supporters).2003. Accessible Stadia, Published by The Football Stadia Improvement Fund and The Football Licensing Authority.</a:t>
            </a:r>
          </a:p>
          <a:p>
            <a:pPr lvl="0" algn="l" rtl="0"/>
            <a:r>
              <a:rPr lang="en-US" sz="1200" dirty="0"/>
              <a:t>NDA(National Disability Authority). 2002. Building for </a:t>
            </a:r>
            <a:r>
              <a:rPr lang="en-US" sz="1200" dirty="0" err="1"/>
              <a:t>Everyone:Inclusion</a:t>
            </a:r>
            <a:r>
              <a:rPr lang="en-US" sz="1200" dirty="0"/>
              <a:t>, Access and Use.</a:t>
            </a:r>
          </a:p>
          <a:p>
            <a:pPr lvl="0" algn="l" rtl="0"/>
            <a:r>
              <a:rPr lang="en-US" sz="1200" dirty="0" err="1"/>
              <a:t>Nourbala</a:t>
            </a:r>
            <a:r>
              <a:rPr lang="en-US" sz="1200" dirty="0"/>
              <a:t> et al. 2001. Mental Health Condition in Persons of 15 Years Old and Over in Iran. Hakim Magazine, 5(1): 79-84.</a:t>
            </a:r>
          </a:p>
          <a:p>
            <a:pPr lvl="0" algn="l" rtl="0"/>
            <a:r>
              <a:rPr lang="en-US" sz="1200" dirty="0" err="1"/>
              <a:t>Poursoltani</a:t>
            </a:r>
            <a:r>
              <a:rPr lang="en-US" sz="1200" dirty="0"/>
              <a:t> H, </a:t>
            </a:r>
            <a:r>
              <a:rPr lang="en-US" sz="1200" dirty="0" err="1"/>
              <a:t>Sokhangoei</a:t>
            </a:r>
            <a:r>
              <a:rPr lang="en-US" sz="1200" dirty="0"/>
              <a:t> Y &amp; </a:t>
            </a:r>
            <a:r>
              <a:rPr lang="en-US" sz="1200" dirty="0" err="1"/>
              <a:t>Ardestani</a:t>
            </a:r>
            <a:r>
              <a:rPr lang="en-US" sz="1200" dirty="0"/>
              <a:t> A. 2007. Disability, spinal injury, spinal cord injuries Publishing Center.</a:t>
            </a:r>
          </a:p>
          <a:p>
            <a:pPr lvl="0" algn="l" rtl="0"/>
            <a:r>
              <a:rPr lang="en-US" sz="1200" dirty="0" err="1"/>
              <a:t>Poursoltani</a:t>
            </a:r>
            <a:r>
              <a:rPr lang="en-US" sz="1200" dirty="0"/>
              <a:t> </a:t>
            </a:r>
            <a:r>
              <a:rPr lang="en-US" sz="1200" dirty="0" err="1"/>
              <a:t>Zarandi</a:t>
            </a:r>
            <a:r>
              <a:rPr lang="en-US" sz="1200" dirty="0"/>
              <a:t> H, </a:t>
            </a:r>
            <a:r>
              <a:rPr lang="en-US" sz="1200" dirty="0" err="1"/>
              <a:t>Rahmaninia</a:t>
            </a:r>
            <a:r>
              <a:rPr lang="en-US" sz="1200" dirty="0"/>
              <a:t> F, </a:t>
            </a:r>
            <a:r>
              <a:rPr lang="en-US" sz="1200" dirty="0" err="1"/>
              <a:t>Dejahang</a:t>
            </a:r>
            <a:r>
              <a:rPr lang="en-US" sz="1200" dirty="0"/>
              <a:t> M, </a:t>
            </a:r>
            <a:r>
              <a:rPr lang="en-US" sz="1200" dirty="0" err="1"/>
              <a:t>Mohaddes</a:t>
            </a:r>
            <a:r>
              <a:rPr lang="en-US" sz="1200" dirty="0"/>
              <a:t> F. 2011. Comparing the Mental Health of the Athletic and Non- athletic Physically- Disabled People. Iranian Journal of Health and Physical Activity, 2(1): 6-10.</a:t>
            </a:r>
          </a:p>
          <a:p>
            <a:pPr lvl="0" algn="l" rtl="0"/>
            <a:r>
              <a:rPr lang="en-US" sz="1200" dirty="0" err="1"/>
              <a:t>Rezaei</a:t>
            </a:r>
            <a:r>
              <a:rPr lang="en-US" sz="1200" dirty="0"/>
              <a:t> S. 2006. Disability Sport and Physical Education. Teacher Training University of </a:t>
            </a:r>
            <a:r>
              <a:rPr lang="en-US" sz="1200" dirty="0" err="1"/>
              <a:t>Sabzevar</a:t>
            </a:r>
            <a:r>
              <a:rPr lang="en-US" sz="1200" dirty="0"/>
              <a:t>.</a:t>
            </a:r>
          </a:p>
          <a:p>
            <a:pPr lvl="0" algn="l" rtl="0"/>
            <a:r>
              <a:rPr lang="en-US" sz="1200" dirty="0"/>
              <a:t>RIBA. 2004. Designing for accessibility. Published by Centre for Accessible Environments.</a:t>
            </a:r>
          </a:p>
          <a:p>
            <a:pPr lvl="0" algn="l" rtl="0"/>
            <a:r>
              <a:rPr lang="en-US" sz="1200" dirty="0"/>
              <a:t>Sport England. 2002. Access for Disabled People.</a:t>
            </a:r>
          </a:p>
          <a:p>
            <a:pPr lvl="0" algn="l" rtl="0"/>
            <a:r>
              <a:rPr lang="en-US" sz="1200" dirty="0"/>
              <a:t>Sport England. 2010. Accessible Sports Facilities.</a:t>
            </a:r>
          </a:p>
          <a:p>
            <a:pPr lvl="0" algn="l" rtl="0"/>
            <a:r>
              <a:rPr lang="en-US" sz="1200" dirty="0"/>
              <a:t>Sport England. 2010. Accessible Sports Facilities.</a:t>
            </a:r>
          </a:p>
          <a:p>
            <a:pPr lvl="0" algn="l" rtl="0"/>
            <a:r>
              <a:rPr lang="en-US" sz="1200" dirty="0"/>
              <a:t>Sport England. 2012. Sports Halls Design &amp; Layouts.</a:t>
            </a:r>
          </a:p>
          <a:p>
            <a:pPr lvl="0" algn="l" rtl="0"/>
            <a:r>
              <a:rPr lang="en-US" sz="1200" dirty="0"/>
              <a:t>Sport England. 2013 . Access for </a:t>
            </a:r>
            <a:r>
              <a:rPr lang="en-US" sz="1200" dirty="0" err="1"/>
              <a:t>All:Opening</a:t>
            </a:r>
            <a:r>
              <a:rPr lang="en-US" sz="1200" dirty="0"/>
              <a:t> Doors.</a:t>
            </a:r>
          </a:p>
          <a:p>
            <a:pPr lvl="0" algn="l" rtl="0"/>
            <a:r>
              <a:rPr lang="en-US" sz="1200" dirty="0"/>
              <a:t>Sport Northern Ireland. 2010. Access To Sports Facilities For People With Disabilities - Design &amp; Management Guidelines 2010, accessible from http://www.sportni.net/.../</a:t>
            </a:r>
            <a:r>
              <a:rPr lang="en-US" sz="1200" dirty="0" err="1"/>
              <a:t>DSNISportNIDesignManagem</a:t>
            </a:r>
            <a:endParaRPr lang="en-US" sz="1200" dirty="0"/>
          </a:p>
          <a:p>
            <a:pPr lvl="0" algn="l" rtl="0"/>
            <a:r>
              <a:rPr lang="en-US" sz="1200" dirty="0" err="1"/>
              <a:t>Steadward</a:t>
            </a:r>
            <a:r>
              <a:rPr lang="en-US" sz="1200" dirty="0"/>
              <a:t> R.1996. Integration and sport in the Paralympic movement.  Sports Science Review, 5 (1): 26–41.</a:t>
            </a:r>
          </a:p>
          <a:p>
            <a:pPr lvl="0" algn="l" rtl="0"/>
            <a:r>
              <a:rPr lang="en-US" sz="1200" dirty="0"/>
              <a:t>U.S. Department of Justice. 2012. Accessible Stadiums. </a:t>
            </a:r>
          </a:p>
        </p:txBody>
      </p:sp>
      <p:sp>
        <p:nvSpPr>
          <p:cNvPr id="9" name="Rectangle 8"/>
          <p:cNvSpPr/>
          <p:nvPr/>
        </p:nvSpPr>
        <p:spPr>
          <a:xfrm>
            <a:off x="6092825" y="8448675"/>
            <a:ext cx="397510" cy="1746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en-US"/>
          </a:p>
        </p:txBody>
      </p:sp>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7573471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2685" y="593204"/>
            <a:ext cx="8210617" cy="4985980"/>
          </a:xfrm>
          <a:prstGeom prst="rect">
            <a:avLst/>
          </a:prstGeom>
          <a:noFill/>
        </p:spPr>
        <p:txBody>
          <a:bodyPr wrap="square" rtlCol="0">
            <a:spAutoFit/>
          </a:bodyPr>
          <a:lstStyle/>
          <a:p>
            <a:pPr algn="just"/>
            <a:r>
              <a:rPr lang="fa-IR" sz="1400" b="1" u="sng" dirty="0">
                <a:cs typeface="2  Nazanin" panose="00000400000000000000" pitchFamily="2" charset="-78"/>
              </a:rPr>
              <a:t>منابع:</a:t>
            </a:r>
            <a:endParaRPr lang="en-US" sz="1400" b="1" dirty="0">
              <a:cs typeface="2  Nazanin" panose="00000400000000000000" pitchFamily="2" charset="-78"/>
            </a:endParaRPr>
          </a:p>
          <a:p>
            <a:pPr algn="just"/>
            <a:r>
              <a:rPr lang="fa-IR" sz="1400" dirty="0">
                <a:cs typeface="2  Nazanin" panose="00000400000000000000" pitchFamily="2" charset="-78"/>
              </a:rPr>
              <a:t>اداره كل امور جانبازان و ايثارگران استان اصفهان، مركز آمار و اطلاعات.</a:t>
            </a:r>
            <a:endParaRPr lang="en-US" sz="1400" dirty="0">
              <a:cs typeface="2  Nazanin" panose="00000400000000000000" pitchFamily="2" charset="-78"/>
            </a:endParaRPr>
          </a:p>
          <a:p>
            <a:pPr algn="just"/>
            <a:r>
              <a:rPr lang="fa-IR" sz="1400" dirty="0">
                <a:cs typeface="2  Nazanin" panose="00000400000000000000" pitchFamily="2" charset="-78"/>
              </a:rPr>
              <a:t>حجتی ا. 1386. </a:t>
            </a:r>
            <a:r>
              <a:rPr lang="fa-IR" sz="1400" b="1" dirty="0">
                <a:cs typeface="2  Nazanin" panose="00000400000000000000" pitchFamily="2" charset="-78"/>
              </a:rPr>
              <a:t>معيارهاي طراحي پارك براي معلولان</a:t>
            </a:r>
            <a:r>
              <a:rPr lang="fa-IR" sz="1400" dirty="0">
                <a:cs typeface="2  Nazanin" panose="00000400000000000000" pitchFamily="2" charset="-78"/>
              </a:rPr>
              <a:t>، نشريه الكترونيكي معماري منظر</a:t>
            </a:r>
            <a:r>
              <a:rPr lang="en-US" sz="1400" dirty="0">
                <a:cs typeface="2  Nazanin" panose="00000400000000000000" pitchFamily="2" charset="-78"/>
              </a:rPr>
              <a:t>.</a:t>
            </a:r>
          </a:p>
          <a:p>
            <a:pPr algn="just"/>
            <a:r>
              <a:rPr lang="fa-IR" sz="1400" dirty="0">
                <a:cs typeface="2  Nazanin" panose="00000400000000000000" pitchFamily="2" charset="-78"/>
              </a:rPr>
              <a:t>شجاعی ه، سخنگویی ی، سروش م، فروزان آ، مدیریان ا و نجاتی و. 1388. </a:t>
            </a:r>
            <a:r>
              <a:rPr lang="fa-IR" sz="1400" b="1" dirty="0">
                <a:cs typeface="2  Nazanin" panose="00000400000000000000" pitchFamily="2" charset="-78"/>
              </a:rPr>
              <a:t>بررسی فراوانی آسیبهای ورزشی در ورزشکاران جانباز و معلول شرکت کننده در جشنواره میلاد کوثر</a:t>
            </a:r>
            <a:r>
              <a:rPr lang="fa-IR" sz="1400" dirty="0">
                <a:cs typeface="2  Nazanin" panose="00000400000000000000" pitchFamily="2" charset="-78"/>
              </a:rPr>
              <a:t>، مجله علمی پژوهشی طب جانباز، شماره سوم.</a:t>
            </a:r>
            <a:endParaRPr lang="en-US" sz="1400" dirty="0">
              <a:cs typeface="2  Nazanin" panose="00000400000000000000" pitchFamily="2" charset="-78"/>
            </a:endParaRPr>
          </a:p>
          <a:p>
            <a:pPr algn="just"/>
            <a:r>
              <a:rPr lang="fa-IR" sz="1400" dirty="0">
                <a:cs typeface="2  Nazanin" panose="00000400000000000000" pitchFamily="2" charset="-78"/>
              </a:rPr>
              <a:t>صابری م، ابراهیمی عطری ا، هاشمی جواهری ع و خدائی مینا. 1391. </a:t>
            </a:r>
            <a:r>
              <a:rPr lang="fa-IR" sz="1400" b="1" dirty="0">
                <a:cs typeface="2  Nazanin" panose="00000400000000000000" pitchFamily="2" charset="-78"/>
              </a:rPr>
              <a:t>مقایسه‌ی شاخص‌های اسپیرومتری جانبازان ضایعه نخاعی ورزشکار در گروه های مختلف ورزشی</a:t>
            </a:r>
            <a:r>
              <a:rPr lang="fa-IR" sz="1400" dirty="0">
                <a:cs typeface="2  Nazanin" panose="00000400000000000000" pitchFamily="2" charset="-78"/>
              </a:rPr>
              <a:t>، مجله علمی پژوهشی طب جانباز، شماره هفدهم.</a:t>
            </a:r>
            <a:endParaRPr lang="en-US" sz="1400" dirty="0">
              <a:cs typeface="2  Nazanin" panose="00000400000000000000" pitchFamily="2" charset="-78"/>
            </a:endParaRPr>
          </a:p>
          <a:p>
            <a:pPr algn="just"/>
            <a:r>
              <a:rPr lang="fa-IR" sz="1400" dirty="0">
                <a:cs typeface="2  Nazanin" panose="00000400000000000000" pitchFamily="2" charset="-78"/>
              </a:rPr>
              <a:t>صالحی ج. 1372. </a:t>
            </a:r>
            <a:r>
              <a:rPr lang="fa-IR" sz="1400" b="1" dirty="0">
                <a:cs typeface="2  Nazanin" panose="00000400000000000000" pitchFamily="2" charset="-78"/>
              </a:rPr>
              <a:t>ناتوانی، استراتژی و برنامه ها</a:t>
            </a:r>
            <a:r>
              <a:rPr lang="fa-IR" sz="1400" dirty="0">
                <a:cs typeface="2  Nazanin" panose="00000400000000000000" pitchFamily="2" charset="-78"/>
              </a:rPr>
              <a:t>.تهران: دانشگاه علوم بهزیستی و توانبخشی.</a:t>
            </a:r>
            <a:endParaRPr lang="en-US" sz="1400" dirty="0">
              <a:cs typeface="2  Nazanin" panose="00000400000000000000" pitchFamily="2" charset="-78"/>
            </a:endParaRPr>
          </a:p>
          <a:p>
            <a:pPr algn="just"/>
            <a:r>
              <a:rPr lang="fa-IR" sz="1400" dirty="0">
                <a:cs typeface="2  Nazanin" panose="00000400000000000000" pitchFamily="2" charset="-78"/>
              </a:rPr>
              <a:t>قاسمی ع، مؤمنی م، خانکه ح. 1388. </a:t>
            </a:r>
            <a:r>
              <a:rPr lang="fa-IR" sz="1400" b="1" dirty="0">
                <a:cs typeface="2  Nazanin" panose="00000400000000000000" pitchFamily="2" charset="-78"/>
              </a:rPr>
              <a:t>مقایسه تصویر بدنی معلولین ورزشکار با معلولین و غیر معلولین غیر ورزشکار مرد</a:t>
            </a:r>
            <a:r>
              <a:rPr lang="fa-IR" sz="1400" dirty="0">
                <a:cs typeface="2  Nazanin" panose="00000400000000000000" pitchFamily="2" charset="-78"/>
              </a:rPr>
              <a:t>، مجله توانبخشی، شماره چهارم.</a:t>
            </a:r>
            <a:endParaRPr lang="en-US" sz="1400" dirty="0">
              <a:cs typeface="2  Nazanin" panose="00000400000000000000" pitchFamily="2" charset="-78"/>
            </a:endParaRPr>
          </a:p>
          <a:p>
            <a:pPr algn="just"/>
            <a:r>
              <a:rPr lang="fa-IR" sz="1400" dirty="0">
                <a:cs typeface="2  Nazanin" panose="00000400000000000000" pitchFamily="2" charset="-78"/>
              </a:rPr>
              <a:t>کمالی م و ایران ف. 1382. </a:t>
            </a:r>
            <a:r>
              <a:rPr lang="fa-IR" sz="1400" b="1" dirty="0">
                <a:cs typeface="2  Nazanin" panose="00000400000000000000" pitchFamily="2" charset="-78"/>
              </a:rPr>
              <a:t>مروری بر حقوق کودکان دارای ناتوانی و معلولیت</a:t>
            </a:r>
            <a:r>
              <a:rPr lang="fa-IR" sz="1400" dirty="0">
                <a:cs typeface="2  Nazanin" panose="00000400000000000000" pitchFamily="2" charset="-78"/>
              </a:rPr>
              <a:t>. فصلنامه علمي پژوهشي رفاه اجتماعی، شماره هفتم.</a:t>
            </a:r>
            <a:endParaRPr lang="en-US" sz="1400" dirty="0">
              <a:cs typeface="2  Nazanin" panose="00000400000000000000" pitchFamily="2" charset="-78"/>
            </a:endParaRPr>
          </a:p>
          <a:p>
            <a:pPr algn="just"/>
            <a:r>
              <a:rPr lang="fa-IR" sz="1400" dirty="0">
                <a:cs typeface="2  Nazanin" panose="00000400000000000000" pitchFamily="2" charset="-78"/>
              </a:rPr>
              <a:t>لیموچی س. 1385. </a:t>
            </a:r>
            <a:r>
              <a:rPr lang="ar-SA" sz="1400" b="1" dirty="0">
                <a:cs typeface="2  Nazanin" panose="00000400000000000000" pitchFamily="2" charset="-78"/>
              </a:rPr>
              <a:t>شهر و ورزش جانبازان و افراد با معلولیت، فرصت‌ها و موقعیت‌هاي اجتماعی براي ورزش افراد با معلولیت</a:t>
            </a:r>
            <a:r>
              <a:rPr lang="ar-SA" sz="1400" dirty="0">
                <a:cs typeface="2  Nazanin" panose="00000400000000000000" pitchFamily="2" charset="-78"/>
              </a:rPr>
              <a:t>، اولین همایش ملی شهر و ورزش، تهران.</a:t>
            </a:r>
            <a:endParaRPr lang="en-US" sz="1400" dirty="0">
              <a:cs typeface="2  Nazanin" panose="00000400000000000000" pitchFamily="2" charset="-78"/>
            </a:endParaRPr>
          </a:p>
          <a:p>
            <a:pPr algn="just"/>
            <a:r>
              <a:rPr lang="fa-IR" sz="1400" dirty="0">
                <a:cs typeface="2  Nazanin" panose="00000400000000000000" pitchFamily="2" charset="-78"/>
              </a:rPr>
              <a:t>میرخانی م. 1378. </a:t>
            </a:r>
            <a:r>
              <a:rPr lang="fa-IR" sz="1400" b="1" dirty="0">
                <a:cs typeface="2  Nazanin" panose="00000400000000000000" pitchFamily="2" charset="-78"/>
              </a:rPr>
              <a:t>مبانی توانبخشی</a:t>
            </a:r>
            <a:r>
              <a:rPr lang="fa-IR" sz="1400" dirty="0">
                <a:cs typeface="2  Nazanin" panose="00000400000000000000" pitchFamily="2" charset="-78"/>
              </a:rPr>
              <a:t>. تهران: دانشگاه علوم بهزیستی و توانبخشی.</a:t>
            </a:r>
            <a:endParaRPr lang="en-US" sz="1400" dirty="0">
              <a:cs typeface="2  Nazanin" panose="00000400000000000000" pitchFamily="2" charset="-78"/>
            </a:endParaRPr>
          </a:p>
          <a:p>
            <a:pPr algn="just"/>
            <a:r>
              <a:rPr lang="en-US" sz="1400" dirty="0">
                <a:cs typeface="2  Nazanin" panose="00000400000000000000" pitchFamily="2" charset="-78"/>
              </a:rPr>
              <a:t> </a:t>
            </a:r>
            <a:endParaRPr lang="fa-IR" sz="1200" dirty="0"/>
          </a:p>
          <a:p>
            <a:pPr lvl="0" algn="l" rtl="0"/>
            <a:r>
              <a:rPr lang="fa-IR" sz="1200" dirty="0" smtClean="0"/>
              <a:t>منابع </a:t>
            </a:r>
            <a:r>
              <a:rPr lang="fa-IR" sz="1200" dirty="0"/>
              <a:t>اینترنتی:</a:t>
            </a:r>
            <a:endParaRPr lang="en-US" sz="1200" dirty="0"/>
          </a:p>
          <a:p>
            <a:pPr algn="l" rtl="0"/>
            <a:r>
              <a:rPr lang="en-US" sz="1200" u="sng" dirty="0"/>
              <a:t>http//www.dbh.govt.nzaccessible-carparks:</a:t>
            </a:r>
          </a:p>
          <a:p>
            <a:pPr algn="l" rtl="0"/>
            <a:r>
              <a:rPr lang="en-US" sz="1200" u="sng" dirty="0">
                <a:hlinkClick r:id="rId2"/>
              </a:rPr>
              <a:t>http://www.acshealthcare.co.uk/content/invacare-robin-ceiling-track-hoists</a:t>
            </a:r>
            <a:r>
              <a:rPr lang="en-US" sz="1200" u="sng" dirty="0"/>
              <a:t>.</a:t>
            </a:r>
          </a:p>
          <a:p>
            <a:pPr algn="l" rtl="0"/>
            <a:r>
              <a:rPr lang="en-US" sz="1200" u="sng" dirty="0">
                <a:hlinkClick r:id="rId3"/>
              </a:rPr>
              <a:t>http://www.handimove.com/en/products/mobile-hoists-with-tilting-spreader-bar-2610-victor</a:t>
            </a:r>
            <a:r>
              <a:rPr lang="en-US" sz="1200" u="sng" dirty="0"/>
              <a:t>.</a:t>
            </a:r>
          </a:p>
          <a:p>
            <a:pPr algn="l" rtl="0"/>
            <a:r>
              <a:rPr lang="en-US" sz="1200" u="sng" dirty="0"/>
              <a:t>https://www.hartsport.co.nz/documents/pagedocuments/CRICKET.pdf.</a:t>
            </a:r>
          </a:p>
          <a:p>
            <a:pPr algn="l" rtl="0"/>
            <a:r>
              <a:rPr lang="en-US" sz="1200" u="sng" dirty="0">
                <a:hlinkClick r:id="rId4"/>
              </a:rPr>
              <a:t>http://versauk.blogspot.com/2012/07/raven-side-retail-park-in-chesterfield.html</a:t>
            </a:r>
            <a:r>
              <a:rPr lang="en-US" sz="1200" u="sng" dirty="0"/>
              <a:t>.</a:t>
            </a:r>
          </a:p>
          <a:p>
            <a:pPr algn="l" rtl="0"/>
            <a:r>
              <a:rPr lang="en-US" sz="1200" u="sng" dirty="0">
                <a:hlinkClick r:id="rId5"/>
              </a:rPr>
              <a:t>https://www.gov.uk/government/uploads/system/uploads/attachment_data/file/3695/inclusive-mobility.pdf</a:t>
            </a:r>
            <a:r>
              <a:rPr lang="en-US" sz="1200" u="sng" dirty="0"/>
              <a:t>.</a:t>
            </a:r>
          </a:p>
          <a:p>
            <a:pPr algn="l" rtl="0"/>
            <a:r>
              <a:rPr lang="en-US" sz="1200" u="sng" dirty="0"/>
              <a:t>http://www.getkidsgoing.com/supporting-british-disability-sport/paralympics-2012/83-athletics-kyron-duke-f40-shot-put-and-javelin</a:t>
            </a:r>
          </a:p>
        </p:txBody>
      </p:sp>
      <p:sp>
        <p:nvSpPr>
          <p:cNvPr id="9" name="Rectangle 8"/>
          <p:cNvSpPr/>
          <p:nvPr/>
        </p:nvSpPr>
        <p:spPr>
          <a:xfrm>
            <a:off x="6092825" y="8448675"/>
            <a:ext cx="397510" cy="1746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en-US"/>
          </a:p>
        </p:txBody>
      </p:sp>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769621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2"/>
          <p:cNvSpPr txBox="1">
            <a:spLocks noChangeArrowheads="1"/>
          </p:cNvSpPr>
          <p:nvPr/>
        </p:nvSpPr>
        <p:spPr bwMode="auto">
          <a:xfrm>
            <a:off x="539552" y="1484784"/>
            <a:ext cx="839633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285750" indent="-285750" algn="just">
              <a:buFont typeface="Arial" panose="020B0604020202020204" pitchFamily="34" charset="0"/>
              <a:buChar char="•"/>
            </a:pPr>
            <a:r>
              <a:rPr lang="fa-IR" dirty="0">
                <a:cs typeface="B Homa" panose="00000400000000000000" pitchFamily="2" charset="-78"/>
              </a:rPr>
              <a:t>بسیار مهم است که مبلمان و تجهیزات خیابانی را با دقت جانمایی کرد. زیرا این وسایل می‌توانند مشکلاتی جدی برای افراد دچار نقص بینایی فراهم کرده و همچنین برای افراد کاربر ویلچر نیز مانع محسوب شوند. </a:t>
            </a:r>
            <a:endParaRPr lang="en-US" dirty="0">
              <a:cs typeface="B Homa" panose="00000400000000000000" pitchFamily="2" charset="-78"/>
            </a:endParaRPr>
          </a:p>
          <a:p>
            <a:pPr marL="285750" indent="-285750" algn="just">
              <a:buFont typeface="Arial" panose="020B0604020202020204" pitchFamily="34" charset="0"/>
              <a:buChar char="•"/>
            </a:pPr>
            <a:r>
              <a:rPr lang="fa-IR" dirty="0">
                <a:cs typeface="B Homa" panose="00000400000000000000" pitchFamily="2" charset="-78"/>
              </a:rPr>
              <a:t>باید دقت کرد که این مبلمان خارج از محدوده‌ی مسیرها قرار گیرند و در عین حال با پس زمینه‌ی خود از لحاظ بصری تضاد داشته باشند(</a:t>
            </a:r>
            <a:r>
              <a:rPr lang="en-US" dirty="0">
                <a:cs typeface="B Homa" panose="00000400000000000000" pitchFamily="2" charset="-78"/>
              </a:rPr>
              <a:t>BS8300</a:t>
            </a:r>
            <a:r>
              <a:rPr lang="fa-IR" dirty="0">
                <a:cs typeface="B Homa" panose="00000400000000000000" pitchFamily="2" charset="-78"/>
              </a:rPr>
              <a:t>، 2010). همچنین باید دقت کرد ارتفاع سرگیری 210 سانتیمتر در موارد مختلف حفظ </a:t>
            </a:r>
            <a:r>
              <a:rPr lang="fa-IR" dirty="0" smtClean="0">
                <a:cs typeface="B Homa" panose="00000400000000000000" pitchFamily="2" charset="-78"/>
              </a:rPr>
              <a:t>گردد(</a:t>
            </a:r>
            <a:r>
              <a:rPr lang="en-US" dirty="0">
                <a:cs typeface="B Homa" panose="00000400000000000000" pitchFamily="2" charset="-78"/>
              </a:rPr>
              <a:t>RIBA</a:t>
            </a:r>
            <a:r>
              <a:rPr lang="fa-IR" dirty="0">
                <a:cs typeface="B Homa" panose="00000400000000000000" pitchFamily="2" charset="-78"/>
              </a:rPr>
              <a:t>، 2004).</a:t>
            </a:r>
            <a:endParaRPr lang="en-US" dirty="0">
              <a:cs typeface="B Homa" panose="00000400000000000000" pitchFamily="2" charset="-78"/>
            </a:endParaRPr>
          </a:p>
        </p:txBody>
      </p:sp>
      <p:sp>
        <p:nvSpPr>
          <p:cNvPr id="6147" name="Title 1"/>
          <p:cNvSpPr txBox="1">
            <a:spLocks/>
          </p:cNvSpPr>
          <p:nvPr/>
        </p:nvSpPr>
        <p:spPr bwMode="auto">
          <a:xfrm>
            <a:off x="1403648" y="579438"/>
            <a:ext cx="73453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a-IR" sz="3600" b="1" dirty="0" smtClean="0">
                <a:solidFill>
                  <a:schemeClr val="accent3">
                    <a:lumMod val="75000"/>
                  </a:schemeClr>
                </a:solidFill>
                <a:cs typeface="B Homa" pitchFamily="2" charset="-78"/>
              </a:rPr>
              <a:t>مبلمان و تجهیزات خیابانی</a:t>
            </a:r>
            <a:endParaRPr lang="fa-IR" sz="3600" b="1" dirty="0">
              <a:solidFill>
                <a:schemeClr val="accent3">
                  <a:lumMod val="75000"/>
                </a:schemeClr>
              </a:solidFill>
              <a:cs typeface="B Homa" pitchFamily="2" charset="-78"/>
            </a:endParaRPr>
          </a:p>
        </p:txBody>
      </p:sp>
      <p:pic>
        <p:nvPicPr>
          <p:cNvPr id="4" name="Picture 3"/>
          <p:cNvPicPr/>
          <p:nvPr/>
        </p:nvPicPr>
        <p:blipFill rotWithShape="1">
          <a:blip r:embed="rId2">
            <a:extLst>
              <a:ext uri="{28A0092B-C50C-407E-A947-70E740481C1C}">
                <a14:useLocalDpi xmlns:a14="http://schemas.microsoft.com/office/drawing/2010/main" val="0"/>
              </a:ext>
            </a:extLst>
          </a:blip>
          <a:srcRect t="56830" b="7049"/>
          <a:stretch/>
        </p:blipFill>
        <p:spPr bwMode="auto">
          <a:xfrm>
            <a:off x="107504" y="3166254"/>
            <a:ext cx="6624736" cy="3590544"/>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6516216" y="5718707"/>
            <a:ext cx="2419671" cy="1107996"/>
          </a:xfrm>
          <a:prstGeom prst="rect">
            <a:avLst/>
          </a:prstGeom>
          <a:noFill/>
        </p:spPr>
        <p:txBody>
          <a:bodyPr wrap="square" rtlCol="0">
            <a:spAutoFit/>
          </a:bodyPr>
          <a:lstStyle/>
          <a:p>
            <a:pPr algn="just"/>
            <a:r>
              <a:rPr lang="fa-IR" sz="1600" dirty="0">
                <a:cs typeface="B Homa" panose="00000400000000000000" pitchFamily="2" charset="-78"/>
              </a:rPr>
              <a:t>الزامات لازم به منظور جانمایی مبلمان شهری، منبع: </a:t>
            </a:r>
            <a:r>
              <a:rPr lang="en-US" sz="1600" dirty="0">
                <a:cs typeface="B Homa" panose="00000400000000000000" pitchFamily="2" charset="-78"/>
              </a:rPr>
              <a:t>RIBA</a:t>
            </a:r>
            <a:r>
              <a:rPr lang="fa-IR" sz="1600" dirty="0">
                <a:cs typeface="B Homa" panose="00000400000000000000" pitchFamily="2" charset="-78"/>
              </a:rPr>
              <a:t>، 2004</a:t>
            </a:r>
            <a:endParaRPr lang="en-US" sz="1600" dirty="0">
              <a:cs typeface="B Homa" panose="00000400000000000000" pitchFamily="2" charset="-78"/>
            </a:endParaRPr>
          </a:p>
          <a:p>
            <a:pPr algn="just"/>
            <a:endParaRPr lang="en-US" sz="1600" dirty="0">
              <a:cs typeface="B Homa" panose="00000400000000000000" pitchFamily="2" charset="-78"/>
            </a:endParaRPr>
          </a:p>
        </p:txBody>
      </p:sp>
    </p:spTree>
    <p:extLst>
      <p:ext uri="{BB962C8B-B14F-4D97-AF65-F5344CB8AC3E}">
        <p14:creationId xmlns:p14="http://schemas.microsoft.com/office/powerpoint/2010/main" val="3096005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2"/>
          <p:cNvSpPr txBox="1">
            <a:spLocks noChangeArrowheads="1"/>
          </p:cNvSpPr>
          <p:nvPr/>
        </p:nvSpPr>
        <p:spPr bwMode="auto">
          <a:xfrm>
            <a:off x="539552" y="1052432"/>
            <a:ext cx="839633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
            <a:r>
              <a:rPr lang="fa-IR" dirty="0" smtClean="0">
                <a:cs typeface="B Homa" panose="00000400000000000000" pitchFamily="2" charset="-78"/>
              </a:rPr>
              <a:t>محل‌های </a:t>
            </a:r>
            <a:r>
              <a:rPr lang="fa-IR" dirty="0">
                <a:cs typeface="B Homa" panose="00000400000000000000" pitchFamily="2" charset="-78"/>
              </a:rPr>
              <a:t>نشستن در فضای باز مانند صندلی و نیمکت‌هاباید 45 الی 48 سانتیمتر ارتفاع داشته باشند(وزارت حمل و نقل، 2002). این ارتفاع در صورتی که برای سکوهای بلندتر به منظور نشستن انتخاب گردد 65 الی 80 سانتیمتر ارتفاع نیاز دارد(</a:t>
            </a:r>
            <a:r>
              <a:rPr lang="en-US" dirty="0">
                <a:cs typeface="B Homa" panose="00000400000000000000" pitchFamily="2" charset="-78"/>
              </a:rPr>
              <a:t>BS8300</a:t>
            </a:r>
            <a:r>
              <a:rPr lang="fa-IR" dirty="0">
                <a:cs typeface="B Homa" panose="00000400000000000000" pitchFamily="2" charset="-78"/>
              </a:rPr>
              <a:t>، 2010). همچنین دسته‌های صندلی حدود 20 سانتیمتر ارتفاع لازم دارد(وزارت حمل و نقل، 2002). </a:t>
            </a:r>
            <a:endParaRPr lang="en-US" dirty="0">
              <a:cs typeface="B Homa" panose="00000400000000000000" pitchFamily="2" charset="-78"/>
            </a:endParaRPr>
          </a:p>
          <a:p>
            <a:pPr lvl="0" algn="just" rtl="0"/>
            <a:endParaRPr lang="en-US" dirty="0">
              <a:cs typeface="B Homa" panose="00000400000000000000" pitchFamily="2" charset="-78"/>
            </a:endParaRPr>
          </a:p>
          <a:p>
            <a:pPr lvl="0" algn="just"/>
            <a:endParaRPr lang="en-US" dirty="0">
              <a:cs typeface="B Homa" panose="00000400000000000000" pitchFamily="2" charset="-78"/>
            </a:endParaRPr>
          </a:p>
        </p:txBody>
      </p:sp>
      <p:sp>
        <p:nvSpPr>
          <p:cNvPr id="2" name="TextBox 1"/>
          <p:cNvSpPr txBox="1"/>
          <p:nvPr/>
        </p:nvSpPr>
        <p:spPr>
          <a:xfrm>
            <a:off x="-166023" y="6237312"/>
            <a:ext cx="8540351" cy="338554"/>
          </a:xfrm>
          <a:prstGeom prst="rect">
            <a:avLst/>
          </a:prstGeom>
          <a:noFill/>
        </p:spPr>
        <p:txBody>
          <a:bodyPr wrap="square" rtlCol="0">
            <a:spAutoFit/>
          </a:bodyPr>
          <a:lstStyle/>
          <a:p>
            <a:pPr algn="just"/>
            <a:r>
              <a:rPr lang="fa-IR" sz="1600" dirty="0">
                <a:cs typeface="B Homa" panose="00000400000000000000" pitchFamily="2" charset="-78"/>
              </a:rPr>
              <a:t>اندازه‌های مربوط به نیمکت برای معلولین، ‌منبع: شرکت توسعه میراث لندن، 2013، بازترسیم از نویسندگان</a:t>
            </a:r>
            <a:endParaRPr lang="en-US" sz="1600" dirty="0">
              <a:cs typeface="B Homa" panose="00000400000000000000" pitchFamily="2" charset="-78"/>
            </a:endParaRPr>
          </a:p>
        </p:txBody>
      </p:sp>
      <p:pic>
        <p:nvPicPr>
          <p:cNvPr id="6" name="Picture 5"/>
          <p:cNvPicPr/>
          <p:nvPr/>
        </p:nvPicPr>
        <p:blipFill rotWithShape="1">
          <a:blip r:embed="rId2">
            <a:extLst>
              <a:ext uri="{28A0092B-C50C-407E-A947-70E740481C1C}">
                <a14:useLocalDpi xmlns:a14="http://schemas.microsoft.com/office/drawing/2010/main" val="0"/>
              </a:ext>
            </a:extLst>
          </a:blip>
          <a:srcRect l="2504" t="32684" r="2944" b="39538"/>
          <a:stretch/>
        </p:blipFill>
        <p:spPr bwMode="auto">
          <a:xfrm>
            <a:off x="669061" y="2564904"/>
            <a:ext cx="7705267" cy="33962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39679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2"/>
          <p:cNvSpPr txBox="1">
            <a:spLocks noChangeArrowheads="1"/>
          </p:cNvSpPr>
          <p:nvPr/>
        </p:nvSpPr>
        <p:spPr bwMode="auto">
          <a:xfrm>
            <a:off x="539552" y="1484784"/>
            <a:ext cx="839633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285750" lvl="0" indent="-285750" algn="just">
              <a:buFont typeface="Arial" panose="020B0604020202020204" pitchFamily="34" charset="0"/>
              <a:buChar char="•"/>
            </a:pPr>
            <a:r>
              <a:rPr lang="fa-IR" dirty="0">
                <a:cs typeface="B Homa" panose="00000400000000000000" pitchFamily="2" charset="-78"/>
              </a:rPr>
              <a:t>ورودی اصلی باید از طریق کاربرد علائم و نشانه‌های واضح، از کل نمای ساختمان کاملاً قابل تشخیص باشد و می‌بایست تقابل بصری با محیط اطراف خود داشته باشد(</a:t>
            </a:r>
            <a:r>
              <a:rPr lang="en-US" dirty="0">
                <a:cs typeface="B Homa" panose="00000400000000000000" pitchFamily="2" charset="-78"/>
              </a:rPr>
              <a:t>AD M</a:t>
            </a:r>
            <a:r>
              <a:rPr lang="fa-IR" dirty="0">
                <a:cs typeface="B Homa" panose="00000400000000000000" pitchFamily="2" charset="-78"/>
              </a:rPr>
              <a:t> ، 2010</a:t>
            </a:r>
            <a:r>
              <a:rPr lang="fa-IR" dirty="0" smtClean="0">
                <a:cs typeface="B Homa" panose="00000400000000000000" pitchFamily="2" charset="-78"/>
              </a:rPr>
              <a:t>).</a:t>
            </a:r>
          </a:p>
          <a:p>
            <a:pPr marL="285750" lvl="0" indent="-285750" algn="just">
              <a:buFont typeface="Arial" panose="020B0604020202020204" pitchFamily="34" charset="0"/>
              <a:buChar char="•"/>
            </a:pPr>
            <a:endParaRPr lang="en-US" dirty="0">
              <a:cs typeface="B Homa" panose="00000400000000000000" pitchFamily="2" charset="-78"/>
            </a:endParaRPr>
          </a:p>
          <a:p>
            <a:pPr marL="285750" lvl="0" indent="-285750" algn="just">
              <a:buFont typeface="Arial" panose="020B0604020202020204" pitchFamily="34" charset="0"/>
              <a:buChar char="•"/>
            </a:pPr>
            <a:r>
              <a:rPr lang="fa-IR" dirty="0" smtClean="0">
                <a:cs typeface="B Homa" panose="00000400000000000000" pitchFamily="2" charset="-78"/>
              </a:rPr>
              <a:t>ورودی </a:t>
            </a:r>
            <a:r>
              <a:rPr lang="fa-IR" dirty="0">
                <a:cs typeface="B Homa" panose="00000400000000000000" pitchFamily="2" charset="-78"/>
              </a:rPr>
              <a:t>اصلی باید نوعی از محافظت در برابر وضعیت آب و هوایی نظیر استفاده از یک سایبان یا قرارگرفتن ورودی در تورفتگی یک محل مسقف را فراهم </a:t>
            </a:r>
            <a:r>
              <a:rPr lang="fa-IR" dirty="0" smtClean="0">
                <a:cs typeface="B Homa" panose="00000400000000000000" pitchFamily="2" charset="-78"/>
              </a:rPr>
              <a:t>نماید.</a:t>
            </a:r>
          </a:p>
          <a:p>
            <a:pPr marL="285750" lvl="0" indent="-285750" algn="just">
              <a:buFont typeface="Arial" panose="020B0604020202020204" pitchFamily="34" charset="0"/>
              <a:buChar char="•"/>
            </a:pPr>
            <a:endParaRPr lang="fa-IR" dirty="0" smtClean="0">
              <a:cs typeface="B Homa" panose="00000400000000000000" pitchFamily="2" charset="-78"/>
            </a:endParaRPr>
          </a:p>
          <a:p>
            <a:pPr marL="285750" lvl="0" indent="-285750" algn="just">
              <a:buFont typeface="Arial" panose="020B0604020202020204" pitchFamily="34" charset="0"/>
              <a:buChar char="•"/>
            </a:pPr>
            <a:r>
              <a:rPr lang="fa-IR" dirty="0" smtClean="0">
                <a:cs typeface="B Homa" panose="00000400000000000000" pitchFamily="2" charset="-78"/>
              </a:rPr>
              <a:t>فضای </a:t>
            </a:r>
            <a:r>
              <a:rPr lang="fa-IR" dirty="0">
                <a:cs typeface="B Homa" panose="00000400000000000000" pitchFamily="2" charset="-78"/>
              </a:rPr>
              <a:t>بلافصل بعد از در(های) ورودی باید همسطح باشد(ورزش ایرلند شمالی، 2010</a:t>
            </a:r>
            <a:r>
              <a:rPr lang="fa-IR" dirty="0" smtClean="0">
                <a:cs typeface="B Homa" panose="00000400000000000000" pitchFamily="2" charset="-78"/>
              </a:rPr>
              <a:t>).</a:t>
            </a:r>
          </a:p>
          <a:p>
            <a:pPr marL="285750" lvl="0" indent="-285750" algn="just">
              <a:buFont typeface="Arial" panose="020B0604020202020204" pitchFamily="34" charset="0"/>
              <a:buChar char="•"/>
            </a:pPr>
            <a:endParaRPr lang="en-US" dirty="0">
              <a:cs typeface="B Homa" panose="00000400000000000000" pitchFamily="2" charset="-78"/>
            </a:endParaRPr>
          </a:p>
          <a:p>
            <a:pPr marL="285750" lvl="0" indent="-285750" algn="just">
              <a:buFont typeface="Arial" panose="020B0604020202020204" pitchFamily="34" charset="0"/>
              <a:buChar char="•"/>
            </a:pPr>
            <a:r>
              <a:rPr lang="fa-IR" dirty="0">
                <a:cs typeface="B Homa" panose="00000400000000000000" pitchFamily="2" charset="-78"/>
              </a:rPr>
              <a:t>در حالت ایده‌آل، آستانه ورودی نیز باید همسطح باشد. با این حال، اگر استفاده از آستانه برآمده اجتناب‌ناپذیر باشد، این برآمدگی نباید از 15 میلیمتر تجاوز کند و همچنین باید کاملاً قابل تشخیص بوده و گرد شده و تیزی نداشته باشد(</a:t>
            </a:r>
            <a:r>
              <a:rPr lang="en-US" dirty="0">
                <a:cs typeface="B Homa" panose="00000400000000000000" pitchFamily="2" charset="-78"/>
              </a:rPr>
              <a:t>AD M</a:t>
            </a:r>
            <a:r>
              <a:rPr lang="fa-IR" dirty="0">
                <a:cs typeface="B Homa" panose="00000400000000000000" pitchFamily="2" charset="-78"/>
              </a:rPr>
              <a:t> ، 2010</a:t>
            </a:r>
            <a:r>
              <a:rPr lang="fa-IR" dirty="0" smtClean="0">
                <a:cs typeface="B Homa" panose="00000400000000000000" pitchFamily="2" charset="-78"/>
              </a:rPr>
              <a:t>).</a:t>
            </a:r>
          </a:p>
          <a:p>
            <a:pPr marL="285750" lvl="0" indent="-285750" algn="just">
              <a:buFont typeface="Arial" panose="020B0604020202020204" pitchFamily="34" charset="0"/>
              <a:buChar char="•"/>
            </a:pPr>
            <a:endParaRPr lang="fa-IR" dirty="0">
              <a:cs typeface="B Homa" panose="00000400000000000000" pitchFamily="2" charset="-78"/>
            </a:endParaRPr>
          </a:p>
          <a:p>
            <a:pPr marL="285750" indent="-285750" algn="just">
              <a:buFont typeface="Arial" panose="020B0604020202020204" pitchFamily="34" charset="0"/>
              <a:buChar char="•"/>
            </a:pPr>
            <a:r>
              <a:rPr lang="fa-IR" dirty="0">
                <a:cs typeface="B Homa" panose="00000400000000000000" pitchFamily="2" charset="-78"/>
              </a:rPr>
              <a:t>در محدوده ی ورودی نور 100 الی 200 لوکس مورد نیاز است(شرکت توسعه میراث لندن، 2013).</a:t>
            </a:r>
            <a:endParaRPr lang="en-US" dirty="0">
              <a:cs typeface="B Homa" panose="00000400000000000000" pitchFamily="2" charset="-78"/>
            </a:endParaRPr>
          </a:p>
          <a:p>
            <a:pPr marL="285750" lvl="0" indent="-285750" algn="just">
              <a:buFont typeface="Arial" panose="020B0604020202020204" pitchFamily="34" charset="0"/>
              <a:buChar char="•"/>
            </a:pPr>
            <a:endParaRPr lang="en-US" dirty="0">
              <a:cs typeface="B Homa" panose="00000400000000000000" pitchFamily="2" charset="-78"/>
            </a:endParaRPr>
          </a:p>
        </p:txBody>
      </p:sp>
      <p:sp>
        <p:nvSpPr>
          <p:cNvPr id="6147" name="Title 1"/>
          <p:cNvSpPr txBox="1">
            <a:spLocks/>
          </p:cNvSpPr>
          <p:nvPr/>
        </p:nvSpPr>
        <p:spPr bwMode="auto">
          <a:xfrm>
            <a:off x="1403648" y="579438"/>
            <a:ext cx="73453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a-IR" sz="3600" b="1" dirty="0" smtClean="0">
                <a:solidFill>
                  <a:schemeClr val="accent3">
                    <a:lumMod val="75000"/>
                  </a:schemeClr>
                </a:solidFill>
                <a:cs typeface="B Homa" pitchFamily="2" charset="-78"/>
              </a:rPr>
              <a:t>ورودی</a:t>
            </a:r>
            <a:endParaRPr lang="fa-IR" sz="3600" b="1" dirty="0">
              <a:solidFill>
                <a:schemeClr val="accent3">
                  <a:lumMod val="75000"/>
                </a:schemeClr>
              </a:solidFill>
              <a:cs typeface="B Homa" pitchFamily="2" charset="-78"/>
            </a:endParaRPr>
          </a:p>
        </p:txBody>
      </p:sp>
    </p:spTree>
    <p:extLst>
      <p:ext uri="{BB962C8B-B14F-4D97-AF65-F5344CB8AC3E}">
        <p14:creationId xmlns:p14="http://schemas.microsoft.com/office/powerpoint/2010/main" val="2877929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3019</TotalTime>
  <Words>6021</Words>
  <Application>Microsoft Office PowerPoint</Application>
  <PresentationFormat>On-screen Show (4:3)</PresentationFormat>
  <Paragraphs>423</Paragraphs>
  <Slides>65</Slides>
  <Notes>0</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ارائه ی راهکارهای طراحی بناها برای افراد توانخواه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فضاهای داخلی  معلولین و الزامات آن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نشانه‌های ارتباطی و اطلاعاتی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ضوابط مرتبط با فضاهای تماشاگران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راهکارهای فنی برای ورزش‌های خاص معلولین</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راهکارهای طراحی جهت فضاهای آموزشی کودکان مبتلا به اختلالات طیف اوتیسم</dc:title>
  <dc:creator>vaio</dc:creator>
  <cp:lastModifiedBy>Ghasemi</cp:lastModifiedBy>
  <cp:revision>116</cp:revision>
  <dcterms:created xsi:type="dcterms:W3CDTF">2013-07-28T07:59:39Z</dcterms:created>
  <dcterms:modified xsi:type="dcterms:W3CDTF">2017-03-07T00:29:52Z</dcterms:modified>
</cp:coreProperties>
</file>